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8"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游ゴシック" panose="020B0400000000000000" pitchFamily="50" charset="-128"/>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1" autoAdjust="0"/>
    <p:restoredTop sz="96919" autoAdjust="0"/>
  </p:normalViewPr>
  <p:slideViewPr>
    <p:cSldViewPr snapToGrid="0">
      <p:cViewPr varScale="1">
        <p:scale>
          <a:sx n="40" d="100"/>
          <a:sy n="40" d="100"/>
        </p:scale>
        <p:origin x="1572" y="7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viewProps" Target="view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microsoft.com/office/2016/11/relationships/changesInfo" Target="changesInfos/changesInfo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こうき すえひろ" userId="b0e17d1764f68991" providerId="LiveId" clId="{C9CA4031-6D38-4B50-AF25-3082CFF40D5D}"/>
    <pc:docChg chg="undo custSel modSld">
      <pc:chgData name="こうき すえひろ" userId="b0e17d1764f68991" providerId="LiveId" clId="{C9CA4031-6D38-4B50-AF25-3082CFF40D5D}" dt="2025-07-10T14:22:59.109" v="20" actId="113"/>
      <pc:docMkLst>
        <pc:docMk/>
      </pc:docMkLst>
      <pc:sldChg chg="modSp mod">
        <pc:chgData name="こうき すえひろ" userId="b0e17d1764f68991" providerId="LiveId" clId="{C9CA4031-6D38-4B50-AF25-3082CFF40D5D}" dt="2025-07-10T14:22:59.109" v="20" actId="113"/>
        <pc:sldMkLst>
          <pc:docMk/>
          <pc:sldMk cId="2386083806" sldId="277"/>
        </pc:sldMkLst>
        <pc:spChg chg="mod">
          <ac:chgData name="こうき すえひろ" userId="b0e17d1764f68991" providerId="LiveId" clId="{C9CA4031-6D38-4B50-AF25-3082CFF40D5D}" dt="2025-07-10T14:16:55.570" v="7" actId="14100"/>
          <ac:spMkLst>
            <pc:docMk/>
            <pc:sldMk cId="2386083806" sldId="277"/>
            <ac:spMk id="85" creationId="{89657C20-53EC-67C0-6A6D-2C30EA164618}"/>
          </ac:spMkLst>
        </pc:spChg>
        <pc:spChg chg="mod">
          <ac:chgData name="こうき すえひろ" userId="b0e17d1764f68991" providerId="LiveId" clId="{C9CA4031-6D38-4B50-AF25-3082CFF40D5D}" dt="2025-07-10T14:17:09.521" v="10" actId="404"/>
          <ac:spMkLst>
            <pc:docMk/>
            <pc:sldMk cId="2386083806" sldId="277"/>
            <ac:spMk id="241" creationId="{6870B460-206A-7C9C-4D9B-AEF087E914D3}"/>
          </ac:spMkLst>
        </pc:spChg>
        <pc:spChg chg="mod">
          <ac:chgData name="こうき すえひろ" userId="b0e17d1764f68991" providerId="LiveId" clId="{C9CA4031-6D38-4B50-AF25-3082CFF40D5D}" dt="2025-07-10T14:21:00.600" v="16" actId="113"/>
          <ac:spMkLst>
            <pc:docMk/>
            <pc:sldMk cId="2386083806" sldId="277"/>
            <ac:spMk id="2055" creationId="{4B10050B-7623-AE5F-B4B7-2C60909EB1E1}"/>
          </ac:spMkLst>
        </pc:spChg>
        <pc:spChg chg="mod">
          <ac:chgData name="こうき すえひろ" userId="b0e17d1764f68991" providerId="LiveId" clId="{C9CA4031-6D38-4B50-AF25-3082CFF40D5D}" dt="2025-07-10T14:21:53.316" v="18" actId="113"/>
          <ac:spMkLst>
            <pc:docMk/>
            <pc:sldMk cId="2386083806" sldId="277"/>
            <ac:spMk id="2255" creationId="{86EC443F-B424-96E6-2B4C-0518E3AE7C63}"/>
          </ac:spMkLst>
        </pc:spChg>
        <pc:spChg chg="mod">
          <ac:chgData name="こうき すえひろ" userId="b0e17d1764f68991" providerId="LiveId" clId="{C9CA4031-6D38-4B50-AF25-3082CFF40D5D}" dt="2025-07-10T14:22:59.109" v="20" actId="113"/>
          <ac:spMkLst>
            <pc:docMk/>
            <pc:sldMk cId="2386083806" sldId="277"/>
            <ac:spMk id="2291" creationId="{1C7BF402-3F7F-72E0-4796-FE459A0CA7D4}"/>
          </ac:spMkLst>
        </pc:spChg>
        <pc:picChg chg="mod">
          <ac:chgData name="こうき すえひろ" userId="b0e17d1764f68991" providerId="LiveId" clId="{C9CA4031-6D38-4B50-AF25-3082CFF40D5D}" dt="2025-07-10T14:19:11.630" v="13" actId="1076"/>
          <ac:picMkLst>
            <pc:docMk/>
            <pc:sldMk cId="2386083806" sldId="277"/>
            <ac:picMk id="286" creationId="{86D29B3A-968F-2756-A5A1-1CE98FB2E45A}"/>
          </ac:picMkLst>
        </pc:picChg>
      </pc:sldChg>
    </pc:docChg>
  </pc:docChgLst>
  <pc:docChgLst>
    <pc:chgData name="Maiki kimura" userId="6d634511f2bb92e3" providerId="LiveId" clId="{9E05070F-AC42-404A-953C-DEAE9E4413B7}"/>
    <pc:docChg chg="undo redo custSel addSld delSld modSld sldOrd">
      <pc:chgData name="Maiki kimura" userId="6d634511f2bb92e3" providerId="LiveId" clId="{9E05070F-AC42-404A-953C-DEAE9E4413B7}" dt="2025-07-11T14:40:59.314" v="1920" actId="1076"/>
      <pc:docMkLst>
        <pc:docMk/>
      </pc:docMkLst>
      <pc:sldChg chg="addSp delSp modSp mod">
        <pc:chgData name="Maiki kimura" userId="6d634511f2bb92e3" providerId="LiveId" clId="{9E05070F-AC42-404A-953C-DEAE9E4413B7}" dt="2025-07-06T07:18:40.206" v="266"/>
        <pc:sldMkLst>
          <pc:docMk/>
          <pc:sldMk cId="392888827" sldId="276"/>
        </pc:sldMkLst>
      </pc:sldChg>
      <pc:sldChg chg="addSp delSp modSp mod ord">
        <pc:chgData name="Maiki kimura" userId="6d634511f2bb92e3" providerId="LiveId" clId="{9E05070F-AC42-404A-953C-DEAE9E4413B7}" dt="2025-07-11T14:40:59.314" v="1920" actId="1076"/>
        <pc:sldMkLst>
          <pc:docMk/>
          <pc:sldMk cId="2386083806" sldId="277"/>
        </pc:sldMkLst>
        <pc:spChg chg="add mod">
          <ac:chgData name="Maiki kimura" userId="6d634511f2bb92e3" providerId="LiveId" clId="{9E05070F-AC42-404A-953C-DEAE9E4413B7}" dt="2025-07-11T14:22:05.522" v="1030"/>
          <ac:spMkLst>
            <pc:docMk/>
            <pc:sldMk cId="2386083806" sldId="277"/>
            <ac:spMk id="3" creationId="{4D096908-744E-3E20-8901-B4A374276017}"/>
          </ac:spMkLst>
        </pc:spChg>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mod">
          <ac:chgData name="Maiki kimura" userId="6d634511f2bb92e3" providerId="LiveId" clId="{9E05070F-AC42-404A-953C-DEAE9E4413B7}" dt="2025-07-11T14:40:55.634" v="1919" actId="1076"/>
          <ac:spMkLst>
            <pc:docMk/>
            <pc:sldMk cId="2386083806" sldId="277"/>
            <ac:spMk id="5" creationId="{9CBCCD30-4125-DE75-9DA7-8701FEEBE4DE}"/>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del mod">
          <ac:chgData name="Maiki kimura" userId="6d634511f2bb92e3" providerId="LiveId" clId="{9E05070F-AC42-404A-953C-DEAE9E4413B7}" dt="2025-07-11T14:31:42.843" v="1601" actId="21"/>
          <ac:spMkLst>
            <pc:docMk/>
            <pc:sldMk cId="2386083806" sldId="277"/>
            <ac:spMk id="58" creationId="{9CBCCD30-4125-DE75-9DA7-8701FEEBE4DE}"/>
          </ac:spMkLst>
        </pc:spChg>
        <pc:spChg chg="add del mod">
          <ac:chgData name="Maiki kimura" userId="6d634511f2bb92e3" providerId="LiveId" clId="{9E05070F-AC42-404A-953C-DEAE9E4413B7}" dt="2025-07-11T14:36:39.471" v="1828" actId="478"/>
          <ac:spMkLst>
            <pc:docMk/>
            <pc:sldMk cId="2386083806" sldId="277"/>
            <ac:spMk id="60" creationId="{01347BA9-4987-F31A-0ED4-29BFB978DB4A}"/>
          </ac:spMkLst>
        </pc:spChg>
        <pc:spChg chg="mod">
          <ac:chgData name="Maiki kimura" userId="6d634511f2bb92e3" providerId="LiveId" clId="{9E05070F-AC42-404A-953C-DEAE9E4413B7}" dt="2025-07-11T14:38:32.627" v="1889" actId="1036"/>
          <ac:spMkLst>
            <pc:docMk/>
            <pc:sldMk cId="2386083806" sldId="277"/>
            <ac:spMk id="80" creationId="{0DA43B60-B1D8-95B9-FD71-9B77440B174C}"/>
          </ac:spMkLst>
        </pc:spChg>
        <pc:spChg chg="mod">
          <ac:chgData name="Maiki kimura" userId="6d634511f2bb92e3" providerId="LiveId" clId="{9E05070F-AC42-404A-953C-DEAE9E4413B7}" dt="2025-07-11T14:39:56.958" v="1912" actId="1035"/>
          <ac:spMkLst>
            <pc:docMk/>
            <pc:sldMk cId="2386083806" sldId="277"/>
            <ac:spMk id="82" creationId="{50E16F7A-8EC5-58ED-9E12-0C96BC45AC0D}"/>
          </ac:spMkLst>
        </pc:spChg>
        <pc:spChg chg="mod">
          <ac:chgData name="Maiki kimura" userId="6d634511f2bb92e3" providerId="LiveId" clId="{9E05070F-AC42-404A-953C-DEAE9E4413B7}" dt="2025-07-11T14:39:34.467" v="1906" actId="1076"/>
          <ac:spMkLst>
            <pc:docMk/>
            <pc:sldMk cId="2386083806" sldId="277"/>
            <ac:spMk id="85" creationId="{89657C20-53EC-67C0-6A6D-2C30EA164618}"/>
          </ac:spMkLst>
        </pc:spChg>
        <pc:spChg chg="mod">
          <ac:chgData name="Maiki kimura" userId="6d634511f2bb92e3" providerId="LiveId" clId="{9E05070F-AC42-404A-953C-DEAE9E4413B7}" dt="2025-07-11T14:31:11.159" v="1549" actId="1036"/>
          <ac:spMkLst>
            <pc:docMk/>
            <pc:sldMk cId="2386083806" sldId="277"/>
            <ac:spMk id="94" creationId="{B634427D-2E1E-C6BF-2FA6-11E76786C52B}"/>
          </ac:spMkLst>
        </pc:spChg>
        <pc:spChg chg="mod">
          <ac:chgData name="Maiki kimura" userId="6d634511f2bb92e3" providerId="LiveId" clId="{9E05070F-AC42-404A-953C-DEAE9E4413B7}" dt="2025-07-11T14:29:32.082" v="1404" actId="1036"/>
          <ac:spMkLst>
            <pc:docMk/>
            <pc:sldMk cId="2386083806" sldId="277"/>
            <ac:spMk id="96" creationId="{C1894D2C-6DB4-8534-CB5F-99CD5B1190C7}"/>
          </ac:spMkLst>
        </pc:spChg>
        <pc:spChg chg="mod">
          <ac:chgData name="Maiki kimura" userId="6d634511f2bb92e3" providerId="LiveId" clId="{9E05070F-AC42-404A-953C-DEAE9E4413B7}" dt="2025-07-11T14:38:54.218" v="1901" actId="1076"/>
          <ac:spMkLst>
            <pc:docMk/>
            <pc:sldMk cId="2386083806" sldId="277"/>
            <ac:spMk id="105" creationId="{26C953A4-669D-518A-A2B8-84BC2702BCEC}"/>
          </ac:spMkLst>
        </pc:spChg>
        <pc:spChg chg="mod">
          <ac:chgData name="Maiki kimura" userId="6d634511f2bb92e3" providerId="LiveId" clId="{9E05070F-AC42-404A-953C-DEAE9E4413B7}" dt="2025-07-11T14:38:43.688" v="1900" actId="1036"/>
          <ac:spMkLst>
            <pc:docMk/>
            <pc:sldMk cId="2386083806" sldId="277"/>
            <ac:spMk id="106" creationId="{0B380E19-EAAF-C72A-2A6A-CF3AFC7C13E6}"/>
          </ac:spMkLst>
        </pc:spChg>
        <pc:spChg chg="mod">
          <ac:chgData name="Maiki kimura" userId="6d634511f2bb92e3" providerId="LiveId" clId="{9E05070F-AC42-404A-953C-DEAE9E4413B7}" dt="2025-07-11T14:38:32.627" v="1889" actId="1036"/>
          <ac:spMkLst>
            <pc:docMk/>
            <pc:sldMk cId="2386083806" sldId="277"/>
            <ac:spMk id="107" creationId="{B5052E62-1BEB-E1BD-01CB-0FCE26F1E4C6}"/>
          </ac:spMkLst>
        </pc:spChg>
        <pc:spChg chg="mod">
          <ac:chgData name="Maiki kimura" userId="6d634511f2bb92e3" providerId="LiveId" clId="{9E05070F-AC42-404A-953C-DEAE9E4413B7}" dt="2025-07-11T14:38:32.627" v="1889" actId="1036"/>
          <ac:spMkLst>
            <pc:docMk/>
            <pc:sldMk cId="2386083806" sldId="277"/>
            <ac:spMk id="109" creationId="{A91FE51F-1EFE-DE65-696A-469471842636}"/>
          </ac:spMkLst>
        </pc:spChg>
        <pc:spChg chg="add del mod">
          <ac:chgData name="Maiki kimura" userId="6d634511f2bb92e3" providerId="LiveId" clId="{9E05070F-AC42-404A-953C-DEAE9E4413B7}" dt="2025-07-11T14:26:38.900" v="1234" actId="478"/>
          <ac:spMkLst>
            <pc:docMk/>
            <pc:sldMk cId="2386083806" sldId="277"/>
            <ac:spMk id="129" creationId="{2D7CFBF0-8FD0-0D2B-2297-42103C0E1AB6}"/>
          </ac:spMkLst>
        </pc:spChg>
        <pc:spChg chg="mod">
          <ac:chgData name="Maiki kimura" userId="6d634511f2bb92e3" providerId="LiveId" clId="{9E05070F-AC42-404A-953C-DEAE9E4413B7}" dt="2025-07-11T14:39:00.843" v="1903" actId="1076"/>
          <ac:spMkLst>
            <pc:docMk/>
            <pc:sldMk cId="2386083806" sldId="277"/>
            <ac:spMk id="137" creationId="{A2F555C0-F883-3AD9-1CC3-51FA73BFF24D}"/>
          </ac:spMkLst>
        </pc:spChg>
        <pc:spChg chg="mod">
          <ac:chgData name="Maiki kimura" userId="6d634511f2bb92e3" providerId="LiveId" clId="{9E05070F-AC42-404A-953C-DEAE9E4413B7}" dt="2025-07-11T14:38:32.627" v="1889" actId="1036"/>
          <ac:spMkLst>
            <pc:docMk/>
            <pc:sldMk cId="2386083806" sldId="277"/>
            <ac:spMk id="153" creationId="{05EFE15D-9327-CA51-F819-872E6F81001B}"/>
          </ac:spMkLst>
        </pc:spChg>
        <pc:spChg chg="mod">
          <ac:chgData name="Maiki kimura" userId="6d634511f2bb92e3" providerId="LiveId" clId="{9E05070F-AC42-404A-953C-DEAE9E4413B7}" dt="2025-07-11T14:29:32.082" v="1404" actId="1036"/>
          <ac:spMkLst>
            <pc:docMk/>
            <pc:sldMk cId="2386083806" sldId="277"/>
            <ac:spMk id="157" creationId="{868BA86E-12B2-1AD2-DF1D-267495AC63E7}"/>
          </ac:spMkLst>
        </pc:spChg>
        <pc:spChg chg="mod">
          <ac:chgData name="Maiki kimura" userId="6d634511f2bb92e3" providerId="LiveId" clId="{9E05070F-AC42-404A-953C-DEAE9E4413B7}" dt="2025-07-11T14:29:32.082" v="1404" actId="1036"/>
          <ac:spMkLst>
            <pc:docMk/>
            <pc:sldMk cId="2386083806" sldId="277"/>
            <ac:spMk id="158" creationId="{7598FDDE-6321-DB7E-E2A6-1D6924683CF7}"/>
          </ac:spMkLst>
        </pc:spChg>
        <pc:spChg chg="mod">
          <ac:chgData name="Maiki kimura" userId="6d634511f2bb92e3" providerId="LiveId" clId="{9E05070F-AC42-404A-953C-DEAE9E4413B7}" dt="2025-07-11T14:38:32.627" v="1889" actId="1036"/>
          <ac:spMkLst>
            <pc:docMk/>
            <pc:sldMk cId="2386083806" sldId="277"/>
            <ac:spMk id="171" creationId="{21DE806B-9ADE-9A68-8D58-A9BC7DE0944F}"/>
          </ac:spMkLst>
        </pc:spChg>
        <pc:spChg chg="mod">
          <ac:chgData name="Maiki kimura" userId="6d634511f2bb92e3" providerId="LiveId" clId="{9E05070F-AC42-404A-953C-DEAE9E4413B7}" dt="2025-07-11T14:26:06.156" v="1220" actId="1076"/>
          <ac:spMkLst>
            <pc:docMk/>
            <pc:sldMk cId="2386083806" sldId="277"/>
            <ac:spMk id="231" creationId="{6AB06391-1C33-95EF-BBD7-A3A2C77F0632}"/>
          </ac:spMkLst>
        </pc:spChg>
        <pc:spChg chg="mod">
          <ac:chgData name="Maiki kimura" userId="6d634511f2bb92e3" providerId="LiveId" clId="{9E05070F-AC42-404A-953C-DEAE9E4413B7}" dt="2025-07-11T14:26:06.156" v="1220" actId="1076"/>
          <ac:spMkLst>
            <pc:docMk/>
            <pc:sldMk cId="2386083806" sldId="277"/>
            <ac:spMk id="1027" creationId="{92EDDC8C-9DF8-8C04-A320-0639437C50A4}"/>
          </ac:spMkLst>
        </pc:spChg>
        <pc:spChg chg="mod">
          <ac:chgData name="Maiki kimura" userId="6d634511f2bb92e3" providerId="LiveId" clId="{9E05070F-AC42-404A-953C-DEAE9E4413B7}" dt="2025-07-11T14:26:06.156" v="1220" actId="1076"/>
          <ac:spMkLst>
            <pc:docMk/>
            <pc:sldMk cId="2386083806" sldId="277"/>
            <ac:spMk id="1031" creationId="{2F4FE14A-61CD-4167-4874-9D0F0E90F8E5}"/>
          </ac:spMkLst>
        </pc:spChg>
        <pc:spChg chg="mod">
          <ac:chgData name="Maiki kimura" userId="6d634511f2bb92e3" providerId="LiveId" clId="{9E05070F-AC42-404A-953C-DEAE9E4413B7}" dt="2025-07-11T14:38:32.627" v="1889" actId="1036"/>
          <ac:spMkLst>
            <pc:docMk/>
            <pc:sldMk cId="2386083806" sldId="277"/>
            <ac:spMk id="1064" creationId="{AF8C2249-61F4-27D7-4325-8A12B183B653}"/>
          </ac:spMkLst>
        </pc:spChg>
        <pc:spChg chg="mod">
          <ac:chgData name="Maiki kimura" userId="6d634511f2bb92e3" providerId="LiveId" clId="{9E05070F-AC42-404A-953C-DEAE9E4413B7}" dt="2025-07-11T14:31:27.534" v="1570" actId="1035"/>
          <ac:spMkLst>
            <pc:docMk/>
            <pc:sldMk cId="2386083806" sldId="277"/>
            <ac:spMk id="1065" creationId="{6029F8F0-4655-B995-5786-1EEC7C54EDBF}"/>
          </ac:spMkLst>
        </pc:spChg>
        <pc:spChg chg="mod">
          <ac:chgData name="Maiki kimura" userId="6d634511f2bb92e3" providerId="LiveId" clId="{9E05070F-AC42-404A-953C-DEAE9E4413B7}" dt="2025-07-11T14:35:39.879" v="1748" actId="1035"/>
          <ac:spMkLst>
            <pc:docMk/>
            <pc:sldMk cId="2386083806" sldId="277"/>
            <ac:spMk id="1067" creationId="{6FAFE5E0-9719-FE9E-AD63-64C0CC204058}"/>
          </ac:spMkLst>
        </pc:spChg>
        <pc:spChg chg="mod">
          <ac:chgData name="Maiki kimura" userId="6d634511f2bb92e3" providerId="LiveId" clId="{9E05070F-AC42-404A-953C-DEAE9E4413B7}" dt="2025-07-11T14:29:32.082" v="1404" actId="1036"/>
          <ac:spMkLst>
            <pc:docMk/>
            <pc:sldMk cId="2386083806" sldId="277"/>
            <ac:spMk id="1070" creationId="{CD792952-F626-FBB5-1793-13F36E898239}"/>
          </ac:spMkLst>
        </pc:spChg>
        <pc:spChg chg="mod">
          <ac:chgData name="Maiki kimura" userId="6d634511f2bb92e3" providerId="LiveId" clId="{9E05070F-AC42-404A-953C-DEAE9E4413B7}" dt="2025-07-11T14:29:32.082" v="1404" actId="1036"/>
          <ac:spMkLst>
            <pc:docMk/>
            <pc:sldMk cId="2386083806" sldId="277"/>
            <ac:spMk id="1071" creationId="{06C7AD00-DB2D-EFA2-904B-FB2766962F29}"/>
          </ac:spMkLst>
        </pc:spChg>
        <pc:spChg chg="mod">
          <ac:chgData name="Maiki kimura" userId="6d634511f2bb92e3" providerId="LiveId" clId="{9E05070F-AC42-404A-953C-DEAE9E4413B7}" dt="2025-07-11T14:26:06.156" v="1220" actId="1076"/>
          <ac:spMkLst>
            <pc:docMk/>
            <pc:sldMk cId="2386083806" sldId="277"/>
            <ac:spMk id="2090" creationId="{7A7CBA4F-009E-597F-FBA3-58AEC6A341C9}"/>
          </ac:spMkLst>
        </pc:spChg>
        <pc:spChg chg="add del mod">
          <ac:chgData name="Maiki kimura" userId="6d634511f2bb92e3" providerId="LiveId" clId="{9E05070F-AC42-404A-953C-DEAE9E4413B7}" dt="2025-07-11T14:36:39.471" v="1828" actId="478"/>
          <ac:spMkLst>
            <pc:docMk/>
            <pc:sldMk cId="2386083806" sldId="277"/>
            <ac:spMk id="2250" creationId="{3CDCB3BA-1309-035E-F22F-4D80FAAF66B7}"/>
          </ac:spMkLst>
        </pc:spChg>
        <pc:spChg chg="mod">
          <ac:chgData name="Maiki kimura" userId="6d634511f2bb92e3" providerId="LiveId" clId="{9E05070F-AC42-404A-953C-DEAE9E4413B7}" dt="2025-07-11T14:26:06.156" v="1220" actId="1076"/>
          <ac:spMkLst>
            <pc:docMk/>
            <pc:sldMk cId="2386083806" sldId="277"/>
            <ac:spMk id="2251" creationId="{DE3892B8-913B-899A-BFDA-E886C712AE8C}"/>
          </ac:spMkLst>
        </pc:spChg>
        <pc:spChg chg="add del mod">
          <ac:chgData name="Maiki kimura" userId="6d634511f2bb92e3" providerId="LiveId" clId="{9E05070F-AC42-404A-953C-DEAE9E4413B7}" dt="2025-07-11T14:36:39.471" v="1828" actId="478"/>
          <ac:spMkLst>
            <pc:docMk/>
            <pc:sldMk cId="2386083806" sldId="277"/>
            <ac:spMk id="2252" creationId="{443C9179-BE63-C555-1051-40DA1EB03BAD}"/>
          </ac:spMkLst>
        </pc:spChg>
        <pc:spChg chg="add mod">
          <ac:chgData name="Maiki kimura" userId="6d634511f2bb92e3" providerId="LiveId" clId="{9E05070F-AC42-404A-953C-DEAE9E4413B7}" dt="2025-07-11T14:36:43.834" v="1848" actId="1036"/>
          <ac:spMkLst>
            <pc:docMk/>
            <pc:sldMk cId="2386083806" sldId="277"/>
            <ac:spMk id="2260" creationId="{92E6D42A-C85E-856D-1F72-8C900413C9FE}"/>
          </ac:spMkLst>
        </pc:spChg>
        <pc:spChg chg="add mod">
          <ac:chgData name="Maiki kimura" userId="6d634511f2bb92e3" providerId="LiveId" clId="{9E05070F-AC42-404A-953C-DEAE9E4413B7}" dt="2025-07-11T14:36:43.834" v="1848" actId="1036"/>
          <ac:spMkLst>
            <pc:docMk/>
            <pc:sldMk cId="2386083806" sldId="277"/>
            <ac:spMk id="2261" creationId="{BB05B2F9-C67D-365D-D270-785649058BF0}"/>
          </ac:spMkLst>
        </pc:spChg>
        <pc:spChg chg="add mod">
          <ac:chgData name="Maiki kimura" userId="6d634511f2bb92e3" providerId="LiveId" clId="{9E05070F-AC42-404A-953C-DEAE9E4413B7}" dt="2025-07-11T14:36:43.834" v="1848" actId="1036"/>
          <ac:spMkLst>
            <pc:docMk/>
            <pc:sldMk cId="2386083806" sldId="277"/>
            <ac:spMk id="2262" creationId="{DDCBCB5D-D6CC-C122-0161-2076CB36E2D3}"/>
          </ac:spMkLst>
        </pc:spChg>
        <pc:spChg chg="mod">
          <ac:chgData name="Maiki kimura" userId="6d634511f2bb92e3" providerId="LiveId" clId="{9E05070F-AC42-404A-953C-DEAE9E4413B7}" dt="2025-07-11T14:26:06.156" v="1220" actId="1076"/>
          <ac:spMkLst>
            <pc:docMk/>
            <pc:sldMk cId="2386083806" sldId="277"/>
            <ac:spMk id="2264" creationId="{DD04E968-6047-8F55-BA9B-9A47B008D904}"/>
          </ac:spMkLst>
        </pc:spChg>
        <pc:spChg chg="mod">
          <ac:chgData name="Maiki kimura" userId="6d634511f2bb92e3" providerId="LiveId" clId="{9E05070F-AC42-404A-953C-DEAE9E4413B7}" dt="2025-07-11T14:26:06.156" v="1220" actId="1076"/>
          <ac:spMkLst>
            <pc:docMk/>
            <pc:sldMk cId="2386083806" sldId="277"/>
            <ac:spMk id="2273" creationId="{949F4F54-A792-98C9-2CCB-93E3E3CE5822}"/>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1T14:40:59.314" v="1920" actId="1076"/>
          <ac:spMkLst>
            <pc:docMk/>
            <pc:sldMk cId="2386083806" sldId="277"/>
            <ac:spMk id="2275" creationId="{D6E46B10-BE1F-A139-FD16-8A61848FACB7}"/>
          </ac:spMkLst>
        </pc:spChg>
        <pc:spChg chg="mod">
          <ac:chgData name="Maiki kimura" userId="6d634511f2bb92e3" providerId="LiveId" clId="{9E05070F-AC42-404A-953C-DEAE9E4413B7}" dt="2025-07-11T14:31:27.534" v="1570" actId="1035"/>
          <ac:spMkLst>
            <pc:docMk/>
            <pc:sldMk cId="2386083806" sldId="277"/>
            <ac:spMk id="2276" creationId="{40E18FEC-87CE-126C-BBD7-89FE92E0838A}"/>
          </ac:spMkLst>
        </pc:spChg>
        <pc:spChg chg="mod">
          <ac:chgData name="Maiki kimura" userId="6d634511f2bb92e3" providerId="LiveId" clId="{9E05070F-AC42-404A-953C-DEAE9E4413B7}" dt="2025-07-11T14:31:27.534" v="1570" actId="1035"/>
          <ac:spMkLst>
            <pc:docMk/>
            <pc:sldMk cId="2386083806" sldId="277"/>
            <ac:spMk id="2277" creationId="{5E5A74EF-00F5-361E-F276-B1CF5789D892}"/>
          </ac:spMkLst>
        </pc:spChg>
        <pc:spChg chg="mod">
          <ac:chgData name="Maiki kimura" userId="6d634511f2bb92e3" providerId="LiveId" clId="{9E05070F-AC42-404A-953C-DEAE9E4413B7}" dt="2025-07-11T14:38:32.627" v="1889" actId="1036"/>
          <ac:spMkLst>
            <pc:docMk/>
            <pc:sldMk cId="2386083806" sldId="277"/>
            <ac:spMk id="2279" creationId="{30200797-DF46-4905-FF9B-AC8A4DFD9D7D}"/>
          </ac:spMkLst>
        </pc:spChg>
        <pc:spChg chg="mod">
          <ac:chgData name="Maiki kimura" userId="6d634511f2bb92e3" providerId="LiveId" clId="{9E05070F-AC42-404A-953C-DEAE9E4413B7}" dt="2025-07-11T14:38:32.627" v="1889" actId="1036"/>
          <ac:spMkLst>
            <pc:docMk/>
            <pc:sldMk cId="2386083806" sldId="277"/>
            <ac:spMk id="2280" creationId="{AFD3DCBC-357C-FB86-7067-73EBD045876F}"/>
          </ac:spMkLst>
        </pc:spChg>
        <pc:spChg chg="mod">
          <ac:chgData name="Maiki kimura" userId="6d634511f2bb92e3" providerId="LiveId" clId="{9E05070F-AC42-404A-953C-DEAE9E4413B7}" dt="2025-07-11T14:38:32.627" v="1889" actId="1036"/>
          <ac:spMkLst>
            <pc:docMk/>
            <pc:sldMk cId="2386083806" sldId="277"/>
            <ac:spMk id="2281" creationId="{26F5FC01-F81D-D616-B2CC-ADA8644B8FF4}"/>
          </ac:spMkLst>
        </pc:spChg>
        <pc:spChg chg="mod">
          <ac:chgData name="Maiki kimura" userId="6d634511f2bb92e3" providerId="LiveId" clId="{9E05070F-AC42-404A-953C-DEAE9E4413B7}" dt="2025-07-11T14:35:39.879" v="1748" actId="1035"/>
          <ac:spMkLst>
            <pc:docMk/>
            <pc:sldMk cId="2386083806" sldId="277"/>
            <ac:spMk id="2282" creationId="{88CF5A47-050A-AF12-CBB4-420CC4C5D40C}"/>
          </ac:spMkLst>
        </pc:spChg>
        <pc:spChg chg="mod">
          <ac:chgData name="Maiki kimura" userId="6d634511f2bb92e3" providerId="LiveId" clId="{9E05070F-AC42-404A-953C-DEAE9E4413B7}" dt="2025-07-11T14:35:39.879" v="1748" actId="1035"/>
          <ac:spMkLst>
            <pc:docMk/>
            <pc:sldMk cId="2386083806" sldId="277"/>
            <ac:spMk id="2283" creationId="{D7F85174-6A25-19E9-FB89-4F7C9C909D8F}"/>
          </ac:spMkLst>
        </pc:spChg>
        <pc:spChg chg="mod">
          <ac:chgData name="Maiki kimura" userId="6d634511f2bb92e3" providerId="LiveId" clId="{9E05070F-AC42-404A-953C-DEAE9E4413B7}" dt="2025-07-11T14:26:06.156" v="1220" actId="1076"/>
          <ac:spMkLst>
            <pc:docMk/>
            <pc:sldMk cId="2386083806" sldId="277"/>
            <ac:spMk id="2297" creationId="{C36C4FCD-FF0C-69C6-0BC0-0BD38A2A1447}"/>
          </ac:spMkLst>
        </pc:spChg>
        <pc:picChg chg="add del mod">
          <ac:chgData name="Maiki kimura" userId="6d634511f2bb92e3" providerId="LiveId" clId="{9E05070F-AC42-404A-953C-DEAE9E4413B7}" dt="2025-07-11T14:36:39.471" v="1828" actId="478"/>
          <ac:picMkLst>
            <pc:docMk/>
            <pc:sldMk cId="2386083806" sldId="277"/>
            <ac:picMk id="6" creationId="{5D39BEC5-E158-BDAC-C066-D7F4663BAEC0}"/>
          </ac:picMkLst>
        </pc:picChg>
        <pc:picChg chg="add del mod">
          <ac:chgData name="Maiki kimura" userId="6d634511f2bb92e3" providerId="LiveId" clId="{9E05070F-AC42-404A-953C-DEAE9E4413B7}" dt="2025-07-11T14:36:39.471" v="1828" actId="478"/>
          <ac:picMkLst>
            <pc:docMk/>
            <pc:sldMk cId="2386083806" sldId="277"/>
            <ac:picMk id="8" creationId="{2878FAAA-CE62-A344-32CA-65BE2507AEA4}"/>
          </ac:picMkLst>
        </pc:picChg>
        <pc:picChg chg="mod">
          <ac:chgData name="Maiki kimura" userId="6d634511f2bb92e3" providerId="LiveId" clId="{9E05070F-AC42-404A-953C-DEAE9E4413B7}" dt="2025-07-11T14:38:32.627" v="1889" actId="1036"/>
          <ac:picMkLst>
            <pc:docMk/>
            <pc:sldMk cId="2386083806" sldId="277"/>
            <ac:picMk id="53" creationId="{24097866-2774-59E3-47D0-18D664DEC289}"/>
          </ac:picMkLst>
        </pc:picChg>
        <pc:picChg chg="mod">
          <ac:chgData name="Maiki kimura" userId="6d634511f2bb92e3" providerId="LiveId" clId="{9E05070F-AC42-404A-953C-DEAE9E4413B7}" dt="2025-07-11T14:31:27.534" v="1570" actId="1035"/>
          <ac:picMkLst>
            <pc:docMk/>
            <pc:sldMk cId="2386083806" sldId="277"/>
            <ac:picMk id="132" creationId="{AF1708C1-9417-851F-6CBC-2A6A068C4111}"/>
          </ac:picMkLst>
        </pc:picChg>
        <pc:picChg chg="mod">
          <ac:chgData name="Maiki kimura" userId="6d634511f2bb92e3" providerId="LiveId" clId="{9E05070F-AC42-404A-953C-DEAE9E4413B7}" dt="2025-07-11T14:38:57.146" v="1902" actId="1076"/>
          <ac:picMkLst>
            <pc:docMk/>
            <pc:sldMk cId="2386083806" sldId="277"/>
            <ac:picMk id="133" creationId="{875905BC-64DA-E907-7E0F-1B8D95090395}"/>
          </ac:picMkLst>
        </pc:picChg>
        <pc:picChg chg="mod">
          <ac:chgData name="Maiki kimura" userId="6d634511f2bb92e3" providerId="LiveId" clId="{9E05070F-AC42-404A-953C-DEAE9E4413B7}" dt="2025-07-11T14:38:26.632" v="1873" actId="1076"/>
          <ac:picMkLst>
            <pc:docMk/>
            <pc:sldMk cId="2386083806" sldId="277"/>
            <ac:picMk id="145" creationId="{473F62D7-5AF8-DA2F-EFC5-4738C53595F7}"/>
          </ac:picMkLst>
        </pc:picChg>
        <pc:picChg chg="mod">
          <ac:chgData name="Maiki kimura" userId="6d634511f2bb92e3" providerId="LiveId" clId="{9E05070F-AC42-404A-953C-DEAE9E4413B7}" dt="2025-07-11T14:30:42.423" v="1507" actId="1036"/>
          <ac:picMkLst>
            <pc:docMk/>
            <pc:sldMk cId="2386083806" sldId="277"/>
            <ac:picMk id="146" creationId="{75DE7ABD-329D-274B-B426-1FE9E1526E51}"/>
          </ac:picMkLst>
        </pc:picChg>
        <pc:picChg chg="mod">
          <ac:chgData name="Maiki kimura" userId="6d634511f2bb92e3" providerId="LiveId" clId="{9E05070F-AC42-404A-953C-DEAE9E4413B7}" dt="2025-07-11T14:29:32.082" v="1404" actId="1036"/>
          <ac:picMkLst>
            <pc:docMk/>
            <pc:sldMk cId="2386083806" sldId="277"/>
            <ac:picMk id="154" creationId="{F4DA7484-B225-FB8A-F3DB-5FE966FCF5B8}"/>
          </ac:picMkLst>
        </pc:picChg>
        <pc:picChg chg="mod">
          <ac:chgData name="Maiki kimura" userId="6d634511f2bb92e3" providerId="LiveId" clId="{9E05070F-AC42-404A-953C-DEAE9E4413B7}" dt="2025-07-11T14:29:32.082" v="1404" actId="1036"/>
          <ac:picMkLst>
            <pc:docMk/>
            <pc:sldMk cId="2386083806" sldId="277"/>
            <ac:picMk id="155" creationId="{67F8CFE4-5D01-2094-8901-4C46D1DED908}"/>
          </ac:picMkLst>
        </pc:picChg>
        <pc:picChg chg="mod">
          <ac:chgData name="Maiki kimura" userId="6d634511f2bb92e3" providerId="LiveId" clId="{9E05070F-AC42-404A-953C-DEAE9E4413B7}" dt="2025-07-11T14:29:32.082" v="1404" actId="1036"/>
          <ac:picMkLst>
            <pc:docMk/>
            <pc:sldMk cId="2386083806" sldId="277"/>
            <ac:picMk id="159" creationId="{9BD4DE7E-D294-603F-F471-0E9782E36105}"/>
          </ac:picMkLst>
        </pc:picChg>
        <pc:picChg chg="mod">
          <ac:chgData name="Maiki kimura" userId="6d634511f2bb92e3" providerId="LiveId" clId="{9E05070F-AC42-404A-953C-DEAE9E4413B7}" dt="2025-07-11T14:38:22.691" v="1871" actId="1076"/>
          <ac:picMkLst>
            <pc:docMk/>
            <pc:sldMk cId="2386083806" sldId="277"/>
            <ac:picMk id="166" creationId="{C051F8FC-E99D-C64C-4945-5A508E48C67D}"/>
          </ac:picMkLst>
        </pc:picChg>
        <pc:picChg chg="mod">
          <ac:chgData name="Maiki kimura" userId="6d634511f2bb92e3" providerId="LiveId" clId="{9E05070F-AC42-404A-953C-DEAE9E4413B7}" dt="2025-07-11T14:38:20.868" v="1869" actId="1076"/>
          <ac:picMkLst>
            <pc:docMk/>
            <pc:sldMk cId="2386083806" sldId="277"/>
            <ac:picMk id="168" creationId="{80F924D5-C461-F373-24A4-199E4D93C5C9}"/>
          </ac:picMkLst>
        </pc:picChg>
        <pc:picChg chg="mod">
          <ac:chgData name="Maiki kimura" userId="6d634511f2bb92e3" providerId="LiveId" clId="{9E05070F-AC42-404A-953C-DEAE9E4413B7}" dt="2025-07-11T14:38:22.691" v="1871" actId="1076"/>
          <ac:picMkLst>
            <pc:docMk/>
            <pc:sldMk cId="2386083806" sldId="277"/>
            <ac:picMk id="169" creationId="{9B424AC2-3F2E-C212-1F54-950099BBB0F3}"/>
          </ac:picMkLst>
        </pc:picChg>
        <pc:picChg chg="mod">
          <ac:chgData name="Maiki kimura" userId="6d634511f2bb92e3" providerId="LiveId" clId="{9E05070F-AC42-404A-953C-DEAE9E4413B7}" dt="2025-07-11T14:35:39.879" v="1748" actId="1035"/>
          <ac:picMkLst>
            <pc:docMk/>
            <pc:sldMk cId="2386083806" sldId="277"/>
            <ac:picMk id="173" creationId="{03BF85B7-F461-784A-0C97-BB4B7760A27A}"/>
          </ac:picMkLst>
        </pc:picChg>
        <pc:picChg chg="mod">
          <ac:chgData name="Maiki kimura" userId="6d634511f2bb92e3" providerId="LiveId" clId="{9E05070F-AC42-404A-953C-DEAE9E4413B7}" dt="2025-07-11T14:40:35.599" v="1914" actId="1076"/>
          <ac:picMkLst>
            <pc:docMk/>
            <pc:sldMk cId="2386083806" sldId="277"/>
            <ac:picMk id="176" creationId="{AFE5B558-E08B-A3CF-C8CD-7CC53D9B5A18}"/>
          </ac:picMkLst>
        </pc:picChg>
        <pc:picChg chg="mod">
          <ac:chgData name="Maiki kimura" userId="6d634511f2bb92e3" providerId="LiveId" clId="{9E05070F-AC42-404A-953C-DEAE9E4413B7}" dt="2025-07-11T14:35:39.879" v="1748" actId="1035"/>
          <ac:picMkLst>
            <pc:docMk/>
            <pc:sldMk cId="2386083806" sldId="277"/>
            <ac:picMk id="206" creationId="{628D5AE0-DCBC-E99E-8389-8D73BB26CB45}"/>
          </ac:picMkLst>
        </pc:picChg>
        <pc:picChg chg="mod">
          <ac:chgData name="Maiki kimura" userId="6d634511f2bb92e3" providerId="LiveId" clId="{9E05070F-AC42-404A-953C-DEAE9E4413B7}" dt="2025-07-11T14:38:22.691" v="1871" actId="1076"/>
          <ac:picMkLst>
            <pc:docMk/>
            <pc:sldMk cId="2386083806" sldId="277"/>
            <ac:picMk id="1026" creationId="{C884D29C-41E7-975A-E576-9BF709A5E0D8}"/>
          </ac:picMkLst>
        </pc:picChg>
        <pc:picChg chg="mod">
          <ac:chgData name="Maiki kimura" userId="6d634511f2bb92e3" providerId="LiveId" clId="{9E05070F-AC42-404A-953C-DEAE9E4413B7}" dt="2025-07-11T14:31:27.534" v="1570" actId="1035"/>
          <ac:picMkLst>
            <pc:docMk/>
            <pc:sldMk cId="2386083806" sldId="277"/>
            <ac:picMk id="2241" creationId="{36A2D3B6-E5C6-A210-0D8E-0C7BF0E841F3}"/>
          </ac:picMkLst>
        </pc:picChg>
        <pc:picChg chg="add mod">
          <ac:chgData name="Maiki kimura" userId="6d634511f2bb92e3" providerId="LiveId" clId="{9E05070F-AC42-404A-953C-DEAE9E4413B7}" dt="2025-07-11T14:36:43.834" v="1848" actId="1036"/>
          <ac:picMkLst>
            <pc:docMk/>
            <pc:sldMk cId="2386083806" sldId="277"/>
            <ac:picMk id="2254" creationId="{ABCCF409-296C-DA0D-03DE-F5EC0730BFE4}"/>
          </ac:picMkLst>
        </pc:picChg>
        <pc:picChg chg="add mod">
          <ac:chgData name="Maiki kimura" userId="6d634511f2bb92e3" providerId="LiveId" clId="{9E05070F-AC42-404A-953C-DEAE9E4413B7}" dt="2025-07-11T14:36:43.834" v="1848" actId="1036"/>
          <ac:picMkLst>
            <pc:docMk/>
            <pc:sldMk cId="2386083806" sldId="277"/>
            <ac:picMk id="2258" creationId="{807B49CC-6C31-8EE9-4EE9-EC248F435B51}"/>
          </ac:picMkLst>
        </pc:picChg>
      </pc:sldChg>
      <pc:sldChg chg="modSp add del mod">
        <pc:chgData name="Maiki kimura" userId="6d634511f2bb92e3" providerId="LiveId" clId="{9E05070F-AC42-404A-953C-DEAE9E4413B7}" dt="2025-07-11T14:23:25.826" v="1130"/>
        <pc:sldMkLst>
          <pc:docMk/>
          <pc:sldMk cId="423869743" sldId="278"/>
        </pc:sldMkLst>
        <pc:spChg chg="mod">
          <ac:chgData name="Maiki kimura" userId="6d634511f2bb92e3" providerId="LiveId" clId="{9E05070F-AC42-404A-953C-DEAE9E4413B7}" dt="2025-07-11T14:23:25.338" v="1129" actId="1076"/>
          <ac:spMkLst>
            <pc:docMk/>
            <pc:sldMk cId="423869743" sldId="278"/>
            <ac:spMk id="58" creationId="{5DDB69FC-028B-A7DE-94B8-94611E1BAF6A}"/>
          </ac:spMkLst>
        </pc:spChg>
        <pc:spChg chg="mod">
          <ac:chgData name="Maiki kimura" userId="6d634511f2bb92e3" providerId="LiveId" clId="{9E05070F-AC42-404A-953C-DEAE9E4413B7}" dt="2025-07-11T14:23:24.559" v="1127" actId="1035"/>
          <ac:spMkLst>
            <pc:docMk/>
            <pc:sldMk cId="423869743" sldId="278"/>
            <ac:spMk id="94" creationId="{B8BD3661-1355-518F-2CAA-6EB213D3C7C2}"/>
          </ac:spMkLst>
        </pc:spChg>
        <pc:spChg chg="mod">
          <ac:chgData name="Maiki kimura" userId="6d634511f2bb92e3" providerId="LiveId" clId="{9E05070F-AC42-404A-953C-DEAE9E4413B7}" dt="2025-07-11T14:23:24.923" v="1128" actId="1036"/>
          <ac:spMkLst>
            <pc:docMk/>
            <pc:sldMk cId="423869743" sldId="278"/>
            <ac:spMk id="96" creationId="{A0939E64-5AEB-3952-D44A-8AC1F78B2BCC}"/>
          </ac:spMkLst>
        </pc:spChg>
        <pc:spChg chg="mod">
          <ac:chgData name="Maiki kimura" userId="6d634511f2bb92e3" providerId="LiveId" clId="{9E05070F-AC42-404A-953C-DEAE9E4413B7}" dt="2025-07-11T14:23:24.559" v="1127" actId="1035"/>
          <ac:spMkLst>
            <pc:docMk/>
            <pc:sldMk cId="423869743" sldId="278"/>
            <ac:spMk id="157" creationId="{95D6F49F-1F0C-77DE-BBDD-740F09B77F7E}"/>
          </ac:spMkLst>
        </pc:spChg>
        <pc:spChg chg="mod">
          <ac:chgData name="Maiki kimura" userId="6d634511f2bb92e3" providerId="LiveId" clId="{9E05070F-AC42-404A-953C-DEAE9E4413B7}" dt="2025-07-11T14:23:24.559" v="1127" actId="1035"/>
          <ac:spMkLst>
            <pc:docMk/>
            <pc:sldMk cId="423869743" sldId="278"/>
            <ac:spMk id="158" creationId="{993FC516-D54F-6E7C-5B77-76269CFB0EC6}"/>
          </ac:spMkLst>
        </pc:spChg>
        <pc:spChg chg="mod">
          <ac:chgData name="Maiki kimura" userId="6d634511f2bb92e3" providerId="LiveId" clId="{9E05070F-AC42-404A-953C-DEAE9E4413B7}" dt="2025-07-11T14:23:24.923" v="1128" actId="1036"/>
          <ac:spMkLst>
            <pc:docMk/>
            <pc:sldMk cId="423869743" sldId="278"/>
            <ac:spMk id="1070" creationId="{A952832A-75C2-4389-2E91-07646B41D7B4}"/>
          </ac:spMkLst>
        </pc:spChg>
        <pc:spChg chg="mod">
          <ac:chgData name="Maiki kimura" userId="6d634511f2bb92e3" providerId="LiveId" clId="{9E05070F-AC42-404A-953C-DEAE9E4413B7}" dt="2025-07-11T14:23:24.559" v="1127" actId="1035"/>
          <ac:spMkLst>
            <pc:docMk/>
            <pc:sldMk cId="423869743" sldId="278"/>
            <ac:spMk id="1071" creationId="{7ACB5230-E215-D685-348F-751BFB924993}"/>
          </ac:spMkLst>
        </pc:spChg>
        <pc:picChg chg="mod">
          <ac:chgData name="Maiki kimura" userId="6d634511f2bb92e3" providerId="LiveId" clId="{9E05070F-AC42-404A-953C-DEAE9E4413B7}" dt="2025-07-11T14:23:24.559" v="1127" actId="1035"/>
          <ac:picMkLst>
            <pc:docMk/>
            <pc:sldMk cId="423869743" sldId="278"/>
            <ac:picMk id="154" creationId="{64EC95D1-9084-6F6F-2477-2DEE03B2E1DF}"/>
          </ac:picMkLst>
        </pc:picChg>
        <pc:picChg chg="mod">
          <ac:chgData name="Maiki kimura" userId="6d634511f2bb92e3" providerId="LiveId" clId="{9E05070F-AC42-404A-953C-DEAE9E4413B7}" dt="2025-07-11T14:23:24.559" v="1127" actId="1035"/>
          <ac:picMkLst>
            <pc:docMk/>
            <pc:sldMk cId="423869743" sldId="278"/>
            <ac:picMk id="155" creationId="{4F658EFF-CDE8-80AB-9D82-932ACD8509C2}"/>
          </ac:picMkLst>
        </pc:picChg>
        <pc:picChg chg="mod">
          <ac:chgData name="Maiki kimura" userId="6d634511f2bb92e3" providerId="LiveId" clId="{9E05070F-AC42-404A-953C-DEAE9E4413B7}" dt="2025-07-11T14:23:24.923" v="1128" actId="1036"/>
          <ac:picMkLst>
            <pc:docMk/>
            <pc:sldMk cId="423869743" sldId="278"/>
            <ac:picMk id="159" creationId="{09EFC992-C47D-F25B-91B0-D5FF96157C2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ja-JP" altLang="en-US"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ロボットの努力</a:t>
            </a:r>
            <a:endParaRPr lang="en-US" altLang="ja-JP"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lt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39156-4EAE-6975-2A30-EECBCB8A101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A58830-0EAB-FA75-74E2-74768E23EE7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32C70C03-9600-3369-73BB-8FF128BC3157}"/>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6081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image" Target="../media/image56.png"/><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jpeg"/><Relationship Id="rId53" Type="http://schemas.openxmlformats.org/officeDocument/2006/relationships/image" Target="../media/image51.png"/><Relationship Id="rId58" Type="http://schemas.openxmlformats.org/officeDocument/2006/relationships/chart" Target="../charts/chart3.xml"/><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image" Target="../media/image54.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chart" Target="../charts/chart1.xml"/><Relationship Id="rId64" Type="http://schemas.openxmlformats.org/officeDocument/2006/relationships/image" Target="../media/image57.png"/><Relationship Id="rId69" Type="http://schemas.openxmlformats.org/officeDocument/2006/relationships/chart" Target="../charts/chart6.xml"/><Relationship Id="rId8" Type="http://schemas.openxmlformats.org/officeDocument/2006/relationships/image" Target="../media/image6.jpg"/><Relationship Id="rId51" Type="http://schemas.openxmlformats.org/officeDocument/2006/relationships/image" Target="../media/image49.png"/><Relationship Id="rId72" Type="http://schemas.openxmlformats.org/officeDocument/2006/relationships/image" Target="../media/image64.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jpeg"/><Relationship Id="rId46" Type="http://schemas.openxmlformats.org/officeDocument/2006/relationships/image" Target="../media/image44.png"/><Relationship Id="rId59" Type="http://schemas.openxmlformats.org/officeDocument/2006/relationships/chart" Target="../charts/chart4.xml"/><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image" Target="../media/image55.png"/><Relationship Id="rId70" Type="http://schemas.openxmlformats.org/officeDocument/2006/relationships/image" Target="../media/image62.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jpeg"/><Relationship Id="rId57" Type="http://schemas.openxmlformats.org/officeDocument/2006/relationships/chart" Target="../charts/chart2.xml"/><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chart" Target="../charts/chart5.xml"/><Relationship Id="rId65" Type="http://schemas.openxmlformats.org/officeDocument/2006/relationships/image" Target="../media/image58.png"/><Relationship Id="rId73"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jpeg"/><Relationship Id="rId50" Type="http://schemas.openxmlformats.org/officeDocument/2006/relationships/image" Target="../media/image48.jpe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1F9E8-3378-01FA-4DFC-1DFE3029F332}"/>
            </a:ext>
          </a:extLst>
        </p:cNvPr>
        <p:cNvGrpSpPr/>
        <p:nvPr/>
      </p:nvGrpSpPr>
      <p:grpSpPr>
        <a:xfrm>
          <a:off x="0" y="0"/>
          <a:ext cx="0" cy="0"/>
          <a:chOff x="0" y="0"/>
          <a:chExt cx="0" cy="0"/>
        </a:xfrm>
      </p:grpSpPr>
      <p:sp>
        <p:nvSpPr>
          <p:cNvPr id="222" name="六角形 221">
            <a:extLst>
              <a:ext uri="{FF2B5EF4-FFF2-40B4-BE49-F238E27FC236}">
                <a16:creationId xmlns:a16="http://schemas.microsoft.com/office/drawing/2014/main" id="{BC9B73D5-611B-6DEC-7F5D-DB918B7F3B6D}"/>
              </a:ext>
            </a:extLst>
          </p:cNvPr>
          <p:cNvSpPr/>
          <p:nvPr/>
        </p:nvSpPr>
        <p:spPr>
          <a:xfrm>
            <a:off x="12545485" y="954426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94" name="テキスト ボックス 93">
            <a:extLst>
              <a:ext uri="{FF2B5EF4-FFF2-40B4-BE49-F238E27FC236}">
                <a16:creationId xmlns:a16="http://schemas.microsoft.com/office/drawing/2014/main" id="{C50683B1-F008-D9DE-832B-50F9C98F5915}"/>
              </a:ext>
            </a:extLst>
          </p:cNvPr>
          <p:cNvSpPr txBox="1"/>
          <p:nvPr/>
        </p:nvSpPr>
        <p:spPr>
          <a:xfrm>
            <a:off x="12471159" y="9482482"/>
            <a:ext cx="4343920" cy="19236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r>
              <a:rPr kumimoji="1" lang="ja-JP" altLang="en-US" sz="2000" b="1" dirty="0">
                <a:solidFill>
                  <a:schemeClr val="bg1"/>
                </a:solidFill>
                <a:ea typeface="Cascadia Code" panose="020B0609020000020004" pitchFamily="49" charset="0"/>
                <a:cs typeface="Cascadia Code" panose="020B0609020000020004" pitchFamily="49" charset="0"/>
              </a:rPr>
              <a:t>　</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モーターとオムニホイール</a:t>
            </a:r>
            <a:endParaRPr kumimoji="1" lang="en-US" altLang="ja-JP" sz="1400" b="1" dirty="0">
              <a:ln>
                <a:solidFill>
                  <a:schemeClr val="tx1"/>
                </a:solidFill>
              </a:ln>
              <a:latin typeface="+mj-lt"/>
              <a:ea typeface="Cascadia Code" panose="020B0609020000020004" pitchFamily="49" charset="0"/>
              <a:cs typeface="Cascadia Code" panose="020B0609020000020004" pitchFamily="49" charset="0"/>
            </a:endParaRPr>
          </a:p>
          <a:p>
            <a:r>
              <a:rPr lang="ja-JP" altLang="en-US" sz="900" dirty="0">
                <a:latin typeface="游ゴシック" panose="020B0400000000000000" pitchFamily="50" charset="-128"/>
                <a:ea typeface="游ゴシック" panose="020B0400000000000000" pitchFamily="50" charset="-128"/>
              </a:rPr>
              <a:t>今シーズンのロボットは、駆動システムにいくつかの改良が加えられています。まず、ロボットには</a:t>
            </a:r>
            <a:r>
              <a:rPr lang="en-US" altLang="ja-JP" sz="900" dirty="0">
                <a:latin typeface="游ゴシック" panose="020B0400000000000000" pitchFamily="50" charset="-128"/>
                <a:ea typeface="游ゴシック" panose="020B0400000000000000" pitchFamily="50" charset="-128"/>
              </a:rPr>
              <a:t>DIGILENT IG22 1/19</a:t>
            </a:r>
            <a:r>
              <a:rPr lang="ja-JP" altLang="en-US" sz="900" dirty="0">
                <a:latin typeface="游ゴシック" panose="020B0400000000000000" pitchFamily="50" charset="-128"/>
                <a:ea typeface="游ゴシック" panose="020B0400000000000000" pitchFamily="50" charset="-128"/>
              </a:rPr>
              <a:t>高精度ギアモーターが</a:t>
            </a:r>
            <a:r>
              <a:rPr lang="en-US" altLang="ja-JP" sz="900" dirty="0">
                <a:latin typeface="游ゴシック" panose="020B0400000000000000" pitchFamily="50" charset="-128"/>
                <a:ea typeface="游ゴシック" panose="020B0400000000000000" pitchFamily="50" charset="-128"/>
              </a:rPr>
              <a:t>4</a:t>
            </a:r>
            <a:r>
              <a:rPr lang="ja-JP" altLang="en-US" sz="900" dirty="0">
                <a:latin typeface="游ゴシック" panose="020B0400000000000000" pitchFamily="50" charset="-128"/>
                <a:ea typeface="游ゴシック" panose="020B0400000000000000" pitchFamily="50" charset="-128"/>
              </a:rPr>
              <a:t>つ搭載されており、より高いトルクとより安定した動力性能を提供します。これらのモーターは、</a:t>
            </a:r>
            <a:r>
              <a:rPr lang="en-US" altLang="ja-JP" sz="900" dirty="0">
                <a:latin typeface="游ゴシック" panose="020B0400000000000000" pitchFamily="50" charset="-128"/>
                <a:ea typeface="游ゴシック" panose="020B0400000000000000" pitchFamily="50" charset="-128"/>
              </a:rPr>
              <a:t>4CH</a:t>
            </a:r>
            <a:r>
              <a:rPr lang="ja-JP" altLang="en-US" sz="900" dirty="0">
                <a:latin typeface="游ゴシック" panose="020B0400000000000000" pitchFamily="50" charset="-128"/>
                <a:ea typeface="游ゴシック" panose="020B0400000000000000" pitchFamily="50" charset="-128"/>
              </a:rPr>
              <a:t>モーターコントローラー（</a:t>
            </a:r>
            <a:r>
              <a:rPr lang="en-US" altLang="ja-JP" sz="900" dirty="0">
                <a:latin typeface="游ゴシック" panose="020B0400000000000000" pitchFamily="50" charset="-128"/>
                <a:ea typeface="游ゴシック" panose="020B0400000000000000" pitchFamily="50" charset="-128"/>
              </a:rPr>
              <a:t>DSR1202</a:t>
            </a:r>
            <a:r>
              <a:rPr lang="ja-JP" altLang="en-US" sz="900" dirty="0">
                <a:latin typeface="游ゴシック" panose="020B0400000000000000" pitchFamily="50" charset="-128"/>
                <a:ea typeface="游ゴシック" panose="020B0400000000000000" pitchFamily="50" charset="-128"/>
              </a:rPr>
              <a:t>）によって制御されます。オムニホイールの構造も改良され、ロボットの安定性と制御性が向上しました。従来の</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層構造から</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層構造に変更することでグリップが向上し、複雑な動きや細かい制御が必要な状況でも、ロボットは安定した走行性能を維持できるようになりました。さらに、オムニホイールの直径は以前のものよりも大きく、速度を上げることができました。オムニホイールの内側部分は</a:t>
            </a:r>
            <a:r>
              <a:rPr lang="en-US" altLang="ja-JP" sz="900" dirty="0">
                <a:latin typeface="游ゴシック" panose="020B0400000000000000" pitchFamily="50" charset="-128"/>
                <a:ea typeface="游ゴシック" panose="020B0400000000000000" pitchFamily="50" charset="-128"/>
              </a:rPr>
              <a:t>3D</a:t>
            </a:r>
            <a:r>
              <a:rPr lang="ja-JP" altLang="en-US" sz="900" dirty="0">
                <a:latin typeface="游ゴシック" panose="020B0400000000000000" pitchFamily="50" charset="-128"/>
                <a:ea typeface="游ゴシック" panose="020B0400000000000000" pitchFamily="50" charset="-128"/>
              </a:rPr>
              <a:t>プリント部品で作られ、外側部分はジュラルミンで作られています。これにより、大量生産が容易になり、破損しにくくなりました。</a:t>
            </a:r>
            <a:endParaRPr lang="ja-JP" altLang="en-US" sz="900" b="1" dirty="0">
              <a:latin typeface="游ゴシック" panose="020B0400000000000000" pitchFamily="50" charset="-128"/>
              <a:ea typeface="游ゴシック" panose="020B0400000000000000" pitchFamily="50" charset="-128"/>
            </a:endParaRPr>
          </a:p>
        </p:txBody>
      </p:sp>
      <p:sp>
        <p:nvSpPr>
          <p:cNvPr id="221" name="六角形 220">
            <a:extLst>
              <a:ext uri="{FF2B5EF4-FFF2-40B4-BE49-F238E27FC236}">
                <a16:creationId xmlns:a16="http://schemas.microsoft.com/office/drawing/2014/main" id="{1075BACE-5193-F20E-9A61-68E0FE8D6D71}"/>
              </a:ext>
            </a:extLst>
          </p:cNvPr>
          <p:cNvSpPr/>
          <p:nvPr/>
        </p:nvSpPr>
        <p:spPr>
          <a:xfrm>
            <a:off x="12523985" y="1164846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5" name="テキスト ボックス 104">
            <a:extLst>
              <a:ext uri="{FF2B5EF4-FFF2-40B4-BE49-F238E27FC236}">
                <a16:creationId xmlns:a16="http://schemas.microsoft.com/office/drawing/2014/main" id="{2D2F2AE2-E576-2BB5-293C-C56D99E050DA}"/>
              </a:ext>
            </a:extLst>
          </p:cNvPr>
          <p:cNvSpPr txBox="1"/>
          <p:nvPr/>
        </p:nvSpPr>
        <p:spPr>
          <a:xfrm>
            <a:off x="12452046" y="11592045"/>
            <a:ext cx="4444063" cy="1508105"/>
          </a:xfrm>
          <a:prstGeom prst="rect">
            <a:avLst/>
          </a:prstGeom>
          <a:noFill/>
        </p:spPr>
        <p:txBody>
          <a:bodyPr wrap="square" rtlCol="0">
            <a:spAutoFit/>
          </a:bodyPr>
          <a:lstStyle/>
          <a:p>
            <a:r>
              <a:rPr kumimoji="1" lang="en-US" altLang="ja-JP" sz="2000" b="1" dirty="0">
                <a:solidFill>
                  <a:schemeClr val="bg1"/>
                </a:solidFill>
                <a:latin typeface="+mj-lt"/>
                <a:ea typeface="Cascadia Code" panose="020B0609020000020004" pitchFamily="49" charset="0"/>
                <a:cs typeface="Cascadia Code" panose="020B0609020000020004" pitchFamily="49" charset="0"/>
              </a:rPr>
              <a:t>07</a:t>
            </a:r>
            <a:r>
              <a:rPr kumimoji="1" lang="ja-JP" altLang="en-US" sz="2000" b="1" dirty="0">
                <a:solidFill>
                  <a:schemeClr val="bg1"/>
                </a:solidFill>
                <a:latin typeface="+mj-lt"/>
                <a:ea typeface="Cascadia Code" panose="020B0609020000020004" pitchFamily="49" charset="0"/>
                <a:cs typeface="Cascadia Code" panose="020B0609020000020004" pitchFamily="49" charset="0"/>
              </a:rPr>
              <a:t>　</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ビジョンシステム</a:t>
            </a:r>
            <a:endParaRPr kumimoji="1" lang="en-US" altLang="ja-JP" sz="1400" b="1" dirty="0">
              <a:ln>
                <a:solidFill>
                  <a:schemeClr val="tx1"/>
                </a:solidFill>
              </a:ln>
              <a:solidFill>
                <a:schemeClr val="tx1"/>
              </a:solidFill>
              <a:latin typeface="+mj-lt"/>
              <a:ea typeface="Cascadia Code" panose="020B0609020000020004" pitchFamily="49" charset="0"/>
              <a:cs typeface="Cascadia Code" panose="020B0609020000020004" pitchFamily="49" charset="0"/>
            </a:endParaRPr>
          </a:p>
          <a:p>
            <a:r>
              <a:rPr lang="en-US" altLang="ja-JP" sz="900" dirty="0">
                <a:latin typeface="游ゴシック" panose="020B0400000000000000" pitchFamily="50" charset="-128"/>
                <a:ea typeface="游ゴシック" panose="020B0400000000000000" pitchFamily="50" charset="-128"/>
              </a:rPr>
              <a:t>Open MV H7</a:t>
            </a:r>
            <a:r>
              <a:rPr lang="ja-JP" altLang="en-US" sz="900" dirty="0">
                <a:latin typeface="游ゴシック" panose="020B0400000000000000" pitchFamily="50" charset="-128"/>
                <a:ea typeface="游ゴシック" panose="020B0400000000000000" pitchFamily="50" charset="-128"/>
              </a:rPr>
              <a:t>を単体で使用する場合、視野角が約</a:t>
            </a:r>
            <a:r>
              <a:rPr lang="en-US" altLang="ja-JP" sz="900" dirty="0">
                <a:latin typeface="游ゴシック" panose="020B0400000000000000" pitchFamily="50" charset="-128"/>
                <a:ea typeface="游ゴシック" panose="020B0400000000000000" pitchFamily="50" charset="-128"/>
              </a:rPr>
              <a:t>70</a:t>
            </a:r>
            <a:r>
              <a:rPr lang="ja-JP" altLang="en-US" sz="900" dirty="0">
                <a:latin typeface="游ゴシック" panose="020B0400000000000000" pitchFamily="50" charset="-128"/>
                <a:ea typeface="游ゴシック" panose="020B0400000000000000" pitchFamily="50" charset="-128"/>
              </a:rPr>
              <a:t>度に制限されており、ロボットが同時に周囲全方位を把握するには不十分です。そこで、</a:t>
            </a:r>
            <a:r>
              <a:rPr lang="en-US" altLang="ja-JP" sz="900" dirty="0">
                <a:latin typeface="游ゴシック" panose="020B0400000000000000" pitchFamily="50" charset="-128"/>
                <a:ea typeface="游ゴシック" panose="020B0400000000000000" pitchFamily="50" charset="-128"/>
              </a:rPr>
              <a:t>Open MV H7</a:t>
            </a:r>
            <a:r>
              <a:rPr lang="ja-JP" altLang="en-US" sz="900" dirty="0">
                <a:latin typeface="游ゴシック" panose="020B0400000000000000" pitchFamily="50" charset="-128"/>
                <a:ea typeface="游ゴシック" panose="020B0400000000000000" pitchFamily="50" charset="-128"/>
              </a:rPr>
              <a:t>に全方位ミラーを組み合わせることで、ロボットが</a:t>
            </a:r>
            <a:r>
              <a:rPr lang="en-US" altLang="ja-JP" sz="900" dirty="0">
                <a:latin typeface="游ゴシック" panose="020B0400000000000000" pitchFamily="50" charset="-128"/>
                <a:ea typeface="游ゴシック" panose="020B0400000000000000" pitchFamily="50" charset="-128"/>
              </a:rPr>
              <a:t>360</a:t>
            </a:r>
            <a:r>
              <a:rPr lang="ja-JP" altLang="en-US" sz="900" dirty="0">
                <a:latin typeface="游ゴシック" panose="020B0400000000000000" pitchFamily="50" charset="-128"/>
                <a:ea typeface="游ゴシック" panose="020B0400000000000000" pitchFamily="50" charset="-128"/>
              </a:rPr>
              <a:t>度の全方位画像を取得できるシステムを構築しました。全方位ミラーは、加熱して柔らかくしたポリ塩化ビニル（</a:t>
            </a:r>
            <a:r>
              <a:rPr lang="en-US" altLang="ja-JP" sz="900" dirty="0">
                <a:latin typeface="游ゴシック" panose="020B0400000000000000" pitchFamily="50" charset="-128"/>
                <a:ea typeface="游ゴシック" panose="020B0400000000000000" pitchFamily="50" charset="-128"/>
              </a:rPr>
              <a:t>PVC</a:t>
            </a:r>
            <a:r>
              <a:rPr lang="ja-JP" altLang="en-US" sz="900" dirty="0">
                <a:latin typeface="游ゴシック" panose="020B0400000000000000" pitchFamily="50" charset="-128"/>
                <a:ea typeface="游ゴシック" panose="020B0400000000000000" pitchFamily="50" charset="-128"/>
              </a:rPr>
              <a:t>）製のもので、コンピュータ上で設計した理想形状に合わせて</a:t>
            </a:r>
            <a:r>
              <a:rPr lang="en-US" altLang="ja-JP" sz="900" dirty="0">
                <a:latin typeface="游ゴシック" panose="020B0400000000000000" pitchFamily="50" charset="-128"/>
                <a:ea typeface="游ゴシック" panose="020B0400000000000000" pitchFamily="50" charset="-128"/>
              </a:rPr>
              <a:t>3D</a:t>
            </a:r>
            <a:r>
              <a:rPr lang="ja-JP" altLang="en-US" sz="900" dirty="0">
                <a:latin typeface="游ゴシック" panose="020B0400000000000000" pitchFamily="50" charset="-128"/>
                <a:ea typeface="游ゴシック" panose="020B0400000000000000" pitchFamily="50" charset="-128"/>
              </a:rPr>
              <a:t>プリンタで作成した双曲面上に圧着（ヒートプレス）します。これにより、ロボットの周囲の様子をカメラに映し出すことができ、</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台のカメラで全方位の情報を取得することができます。</a:t>
            </a:r>
            <a:endParaRPr lang="en-US" altLang="ja-JP" sz="800" dirty="0">
              <a:latin typeface="游ゴシック" panose="020B0400000000000000" pitchFamily="50" charset="-128"/>
              <a:ea typeface="游ゴシック" panose="020B0400000000000000" pitchFamily="50" charset="-128"/>
            </a:endParaRPr>
          </a:p>
        </p:txBody>
      </p:sp>
      <p:sp>
        <p:nvSpPr>
          <p:cNvPr id="220" name="六角形 219">
            <a:extLst>
              <a:ext uri="{FF2B5EF4-FFF2-40B4-BE49-F238E27FC236}">
                <a16:creationId xmlns:a16="http://schemas.microsoft.com/office/drawing/2014/main" id="{5CFAFED3-E0A9-D2CB-6D0B-CADCA3BDF88E}"/>
              </a:ext>
            </a:extLst>
          </p:cNvPr>
          <p:cNvSpPr/>
          <p:nvPr/>
        </p:nvSpPr>
        <p:spPr>
          <a:xfrm>
            <a:off x="12477529" y="1561221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5" name="テキスト ボックス 84">
            <a:extLst>
              <a:ext uri="{FF2B5EF4-FFF2-40B4-BE49-F238E27FC236}">
                <a16:creationId xmlns:a16="http://schemas.microsoft.com/office/drawing/2014/main" id="{A34F429E-71D3-DF57-DC93-B4FF16640621}"/>
              </a:ext>
            </a:extLst>
          </p:cNvPr>
          <p:cNvSpPr txBox="1"/>
          <p:nvPr/>
        </p:nvSpPr>
        <p:spPr>
          <a:xfrm>
            <a:off x="12409786" y="15551275"/>
            <a:ext cx="6091283" cy="1646605"/>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r>
              <a:rPr kumimoji="1" lang="ja-JP" altLang="en-US" sz="2000" b="1" dirty="0">
                <a:solidFill>
                  <a:schemeClr val="bg1"/>
                </a:solidFill>
                <a:ea typeface="Cascadia Code" panose="020B0609020000020004" pitchFamily="49" charset="0"/>
                <a:cs typeface="Cascadia Code" panose="020B0609020000020004" pitchFamily="49" charset="0"/>
              </a:rPr>
              <a:t>　</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ボールキャプチャーゾーンとソレノイド</a:t>
            </a:r>
            <a:endPar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endParaRPr>
          </a:p>
          <a:p>
            <a:r>
              <a:rPr lang="ja-JP" altLang="en-US" sz="900" dirty="0">
                <a:latin typeface="游ゴシック" panose="020B0400000000000000" pitchFamily="50" charset="-128"/>
                <a:ea typeface="游ゴシック" panose="020B0400000000000000" pitchFamily="50" charset="-128"/>
              </a:rPr>
              <a:t>今シーズン、ロボットには新しいキッカー（</a:t>
            </a:r>
            <a:r>
              <a:rPr lang="en-US" altLang="ja-JP" sz="900" dirty="0">
                <a:latin typeface="游ゴシック" panose="020B0400000000000000" pitchFamily="50" charset="-128"/>
                <a:ea typeface="游ゴシック" panose="020B0400000000000000" pitchFamily="50" charset="-128"/>
              </a:rPr>
              <a:t>CB1037</a:t>
            </a:r>
            <a:r>
              <a:rPr lang="ja-JP" altLang="en-US" sz="900" dirty="0">
                <a:latin typeface="游ゴシック" panose="020B0400000000000000" pitchFamily="50" charset="-128"/>
                <a:ea typeface="游ゴシック" panose="020B0400000000000000" pitchFamily="50" charset="-128"/>
              </a:rPr>
              <a:t>）が</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つ搭載されています。このキッカーデバイスの性能を最大限に引き出すため、キッカーデバイスの力をボールに余すことなく伝える方法を考案しました。特に重要だったのは、キックした際にボールをしっかりとキャッチすることでした。以前は、ボールをキャッチできても、キッカーデバイスの機構とうまく噛み合わず、シュートすることができませんでした。この問題を解決するため、</a:t>
            </a:r>
            <a:r>
              <a:rPr lang="en-US" altLang="ja-JP" sz="900" dirty="0">
                <a:latin typeface="游ゴシック" panose="020B0400000000000000" pitchFamily="50" charset="-128"/>
                <a:ea typeface="游ゴシック" panose="020B0400000000000000" pitchFamily="50" charset="-128"/>
              </a:rPr>
              <a:t>3D</a:t>
            </a:r>
            <a:r>
              <a:rPr lang="ja-JP" altLang="en-US" sz="900" dirty="0">
                <a:latin typeface="游ゴシック" panose="020B0400000000000000" pitchFamily="50" charset="-128"/>
                <a:ea typeface="游ゴシック" panose="020B0400000000000000" pitchFamily="50" charset="-128"/>
              </a:rPr>
              <a:t>プリンターを活用し、ボールの形状にぴったりフィットする「ボールキャプチャーゾーン」を作成しました。これにより、ボールを確実にキャプチャーできるようになりました。この設計変更は、キックの成功率を大幅に向上させ、従来のキャプチャー力の問題を解決し、ロボットの精度を大幅に向上させることを目的としていました。ボールキャプチャーゾーンの形状を最適化することで、キックの力がよりしっかりとボールに伝わり、ボールはより正確な角度で飛ぶようになり、全国大会での対戦相手との接戦でロボットが優位に立つようになりました。</a:t>
            </a:r>
          </a:p>
        </p:txBody>
      </p:sp>
      <p:sp>
        <p:nvSpPr>
          <p:cNvPr id="219" name="六角形 218">
            <a:extLst>
              <a:ext uri="{FF2B5EF4-FFF2-40B4-BE49-F238E27FC236}">
                <a16:creationId xmlns:a16="http://schemas.microsoft.com/office/drawing/2014/main" id="{71E77B7D-6452-A26D-C09A-CA0ECA770B65}"/>
              </a:ext>
            </a:extLst>
          </p:cNvPr>
          <p:cNvSpPr/>
          <p:nvPr/>
        </p:nvSpPr>
        <p:spPr>
          <a:xfrm>
            <a:off x="12484429" y="1853502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2" name="テキスト ボックス 81">
            <a:extLst>
              <a:ext uri="{FF2B5EF4-FFF2-40B4-BE49-F238E27FC236}">
                <a16:creationId xmlns:a16="http://schemas.microsoft.com/office/drawing/2014/main" id="{29B12C8C-6BEB-9314-9C00-917EE35B877F}"/>
              </a:ext>
            </a:extLst>
          </p:cNvPr>
          <p:cNvSpPr txBox="1"/>
          <p:nvPr/>
        </p:nvSpPr>
        <p:spPr>
          <a:xfrm>
            <a:off x="12416718" y="18476368"/>
            <a:ext cx="2957114" cy="23391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r>
              <a:rPr kumimoji="1" lang="ja-JP" altLang="en-US" sz="2000" b="1" dirty="0">
                <a:solidFill>
                  <a:schemeClr val="bg1"/>
                </a:solidFill>
                <a:ea typeface="Cascadia Code" panose="020B0609020000020004" pitchFamily="49" charset="0"/>
                <a:cs typeface="Cascadia Code" panose="020B0609020000020004" pitchFamily="49" charset="0"/>
              </a:rPr>
              <a:t>　</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フレーム</a:t>
            </a:r>
            <a:endPar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endParaRPr>
          </a:p>
          <a:p>
            <a:r>
              <a:rPr lang="ja-JP" altLang="en-US" sz="900" dirty="0">
                <a:latin typeface="游ゴシック" panose="020B0400000000000000" pitchFamily="50" charset="-128"/>
                <a:ea typeface="游ゴシック" panose="020B0400000000000000" pitchFamily="50" charset="-128"/>
              </a:rPr>
              <a:t>ロボットの土台となるフレームは、ジュラルミン（アルミニウム合金）を用いて製作されています。ジュラルミンは航空機にも使用される、強度と軽量性を兼ね備えた金属です。その特性を活かし、堅牢性と軽量性を両立させた設計を実現しました。また、フレームの軽量化にも徹底的にこだわりました。不要な部分を削り出すことで、必要な強度を保ちつつ軽量化を実現し、強度を保ちながら軽量化する構造を実現しました。フレームの設計には</a:t>
            </a:r>
            <a:r>
              <a:rPr lang="en-US" altLang="ja-JP" sz="900" dirty="0">
                <a:latin typeface="游ゴシック" panose="020B0400000000000000" pitchFamily="50" charset="-128"/>
                <a:ea typeface="游ゴシック" panose="020B0400000000000000" pitchFamily="50" charset="-128"/>
              </a:rPr>
              <a:t>Fusion 360</a:t>
            </a:r>
            <a:r>
              <a:rPr lang="ja-JP" altLang="en-US" sz="900" dirty="0">
                <a:latin typeface="游ゴシック" panose="020B0400000000000000" pitchFamily="50" charset="-128"/>
                <a:ea typeface="游ゴシック" panose="020B0400000000000000" pitchFamily="50" charset="-128"/>
              </a:rPr>
              <a:t>を使用し、実際の切削加工はクラブ内の</a:t>
            </a:r>
            <a:r>
              <a:rPr lang="en-US" altLang="ja-JP" sz="900" dirty="0">
                <a:latin typeface="游ゴシック" panose="020B0400000000000000" pitchFamily="50" charset="-128"/>
                <a:ea typeface="游ゴシック" panose="020B0400000000000000" pitchFamily="50" charset="-128"/>
              </a:rPr>
              <a:t>CNC</a:t>
            </a:r>
            <a:r>
              <a:rPr lang="ja-JP" altLang="en-US" sz="900" dirty="0">
                <a:latin typeface="游ゴシック" panose="020B0400000000000000" pitchFamily="50" charset="-128"/>
                <a:ea typeface="游ゴシック" panose="020B0400000000000000" pitchFamily="50" charset="-128"/>
              </a:rPr>
              <a:t>工作機械で行いました。これにより、設計と試作を短いサイクルで繰り返すことで、最適なフレーム構造を導き出すことができました。昨シーズンから</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年間の試行錯誤を経て、ついにこのフレームにたどり着きました。</a:t>
            </a:r>
          </a:p>
        </p:txBody>
      </p:sp>
      <p:sp>
        <p:nvSpPr>
          <p:cNvPr id="216" name="六角形 215">
            <a:extLst>
              <a:ext uri="{FF2B5EF4-FFF2-40B4-BE49-F238E27FC236}">
                <a16:creationId xmlns:a16="http://schemas.microsoft.com/office/drawing/2014/main" id="{389A8F5C-09AB-2D82-8408-98D4CDEBA948}"/>
              </a:ext>
            </a:extLst>
          </p:cNvPr>
          <p:cNvSpPr/>
          <p:nvPr/>
        </p:nvSpPr>
        <p:spPr>
          <a:xfrm>
            <a:off x="6631125" y="183292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3" name="テキスト ボックス 152">
            <a:extLst>
              <a:ext uri="{FF2B5EF4-FFF2-40B4-BE49-F238E27FC236}">
                <a16:creationId xmlns:a16="http://schemas.microsoft.com/office/drawing/2014/main" id="{B57FAD17-D485-083A-A42F-DFAD6E545FAD}"/>
              </a:ext>
            </a:extLst>
          </p:cNvPr>
          <p:cNvSpPr txBox="1"/>
          <p:nvPr/>
        </p:nvSpPr>
        <p:spPr>
          <a:xfrm>
            <a:off x="6555235" y="18265173"/>
            <a:ext cx="5734590" cy="1231106"/>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r>
              <a:rPr kumimoji="1" lang="ja-JP" altLang="en-US" sz="2000" b="1" dirty="0">
                <a:solidFill>
                  <a:schemeClr val="bg1"/>
                </a:solidFill>
                <a:ea typeface="Cascadia Code" panose="020B0609020000020004" pitchFamily="49" charset="0"/>
                <a:cs typeface="Cascadia Code" panose="020B0609020000020004" pitchFamily="49" charset="0"/>
              </a:rPr>
              <a:t>　</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パワーボードとキッカーボード</a:t>
            </a:r>
            <a:endPar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endParaRPr>
          </a:p>
          <a:p>
            <a:r>
              <a:rPr lang="ja-JP" altLang="en-US" sz="900" dirty="0">
                <a:latin typeface="游ゴシック" panose="020B0400000000000000" pitchFamily="50" charset="-128"/>
                <a:ea typeface="游ゴシック" panose="020B0400000000000000" pitchFamily="50" charset="-128"/>
              </a:rPr>
              <a:t>従来、電源基板とキッカー基板は別々に製造されていましたが、今シーズンから</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枚の基板に統合することで省スペース化と配線の簡素化を実現しました。これにより、ロボットの内部構造がコンパクトになり、組み立てや部品交換の効率が大幅に向上しました。電源基板は</a:t>
            </a:r>
            <a:r>
              <a:rPr lang="en-US" altLang="ja-JP" sz="900" dirty="0">
                <a:latin typeface="游ゴシック" panose="020B0400000000000000" pitchFamily="50" charset="-128"/>
                <a:ea typeface="游ゴシック" panose="020B0400000000000000" pitchFamily="50" charset="-128"/>
              </a:rPr>
              <a:t>DC-DC</a:t>
            </a:r>
            <a:r>
              <a:rPr lang="ja-JP" altLang="en-US" sz="900" dirty="0">
                <a:latin typeface="游ゴシック" panose="020B0400000000000000" pitchFamily="50" charset="-128"/>
                <a:ea typeface="游ゴシック" panose="020B0400000000000000" pitchFamily="50" charset="-128"/>
              </a:rPr>
              <a:t>コンバータを使用し、各モジュールに安定した電力を供給するように設計されています。これにより、動作中の電圧変動が最小限に抑えられ、システム全体の安定性が向上します。キッカー回路には昇圧回路も組み込まれており、安定した高電圧（</a:t>
            </a:r>
            <a:r>
              <a:rPr lang="en-US" altLang="ja-JP" sz="900" dirty="0">
                <a:latin typeface="游ゴシック" panose="020B0400000000000000" pitchFamily="50" charset="-128"/>
                <a:ea typeface="游ゴシック" panose="020B0400000000000000" pitchFamily="50" charset="-128"/>
              </a:rPr>
              <a:t>48V</a:t>
            </a:r>
            <a:r>
              <a:rPr lang="ja-JP" altLang="en-US" sz="900" dirty="0">
                <a:latin typeface="游ゴシック" panose="020B0400000000000000" pitchFamily="50" charset="-128"/>
                <a:ea typeface="游ゴシック" panose="020B0400000000000000" pitchFamily="50" charset="-128"/>
              </a:rPr>
              <a:t>）を出力するように設計されています。</a:t>
            </a:r>
          </a:p>
        </p:txBody>
      </p:sp>
      <p:sp>
        <p:nvSpPr>
          <p:cNvPr id="217" name="六角形 216">
            <a:extLst>
              <a:ext uri="{FF2B5EF4-FFF2-40B4-BE49-F238E27FC236}">
                <a16:creationId xmlns:a16="http://schemas.microsoft.com/office/drawing/2014/main" id="{93A23986-B045-BE90-ED8F-7B9094931F67}"/>
              </a:ext>
            </a:extLst>
          </p:cNvPr>
          <p:cNvSpPr/>
          <p:nvPr/>
        </p:nvSpPr>
        <p:spPr>
          <a:xfrm>
            <a:off x="6613232" y="1634293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9" name="テキスト ボックス 108">
            <a:extLst>
              <a:ext uri="{FF2B5EF4-FFF2-40B4-BE49-F238E27FC236}">
                <a16:creationId xmlns:a16="http://schemas.microsoft.com/office/drawing/2014/main" id="{7904F773-4179-FC98-C70D-4057857B60C0}"/>
              </a:ext>
            </a:extLst>
          </p:cNvPr>
          <p:cNvSpPr txBox="1"/>
          <p:nvPr/>
        </p:nvSpPr>
        <p:spPr>
          <a:xfrm>
            <a:off x="6542915" y="16281008"/>
            <a:ext cx="4564976" cy="19236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r>
              <a:rPr kumimoji="1" lang="ja-JP" altLang="en-US" sz="2000" b="1" dirty="0">
                <a:solidFill>
                  <a:schemeClr val="bg1"/>
                </a:solidFill>
                <a:ea typeface="Cascadia Code" panose="020B0609020000020004" pitchFamily="49" charset="0"/>
                <a:cs typeface="Cascadia Code" panose="020B0609020000020004" pitchFamily="49" charset="0"/>
              </a:rPr>
              <a:t>　</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メインボード</a:t>
            </a:r>
            <a:endParaRPr kumimoji="1" lang="en-US" altLang="ja-JP" sz="1200" b="1" dirty="0">
              <a:latin typeface="Bahnschrift SemiCondensed" panose="020B0502040204020203" pitchFamily="34" charset="0"/>
              <a:ea typeface="Cascadia Code" panose="020B0609020000020004" pitchFamily="49" charset="0"/>
              <a:cs typeface="Cascadia Code" panose="020B0609020000020004" pitchFamily="49" charset="0"/>
            </a:endParaRPr>
          </a:p>
          <a:p>
            <a:r>
              <a:rPr lang="ja-JP" altLang="en-US" sz="900" dirty="0">
                <a:latin typeface="游ゴシック" panose="020B0400000000000000" pitchFamily="50" charset="-128"/>
                <a:ea typeface="游ゴシック" panose="020B0400000000000000" pitchFamily="50" charset="-128"/>
              </a:rPr>
              <a:t>メインボードは</a:t>
            </a:r>
            <a:r>
              <a:rPr lang="en-US" altLang="ja-JP" sz="900" dirty="0">
                <a:latin typeface="游ゴシック" panose="020B0400000000000000" pitchFamily="50" charset="-128"/>
                <a:ea typeface="游ゴシック" panose="020B0400000000000000" pitchFamily="50" charset="-128"/>
              </a:rPr>
              <a:t>Teensy 4.0</a:t>
            </a:r>
            <a:r>
              <a:rPr lang="ja-JP" altLang="en-US" sz="900" dirty="0">
                <a:latin typeface="游ゴシック" panose="020B0400000000000000" pitchFamily="50" charset="-128"/>
                <a:ea typeface="游ゴシック" panose="020B0400000000000000" pitchFamily="50" charset="-128"/>
              </a:rPr>
              <a:t>を採用し、</a:t>
            </a:r>
            <a:r>
              <a:rPr lang="en-US" altLang="ja-JP" sz="900" dirty="0">
                <a:latin typeface="游ゴシック" panose="020B0400000000000000" pitchFamily="50" charset="-128"/>
                <a:ea typeface="游ゴシック" panose="020B0400000000000000" pitchFamily="50" charset="-128"/>
              </a:rPr>
              <a:t>7</a:t>
            </a:r>
            <a:r>
              <a:rPr lang="ja-JP" altLang="en-US" sz="900" dirty="0">
                <a:latin typeface="游ゴシック" panose="020B0400000000000000" pitchFamily="50" charset="-128"/>
                <a:ea typeface="游ゴシック" panose="020B0400000000000000" pitchFamily="50" charset="-128"/>
              </a:rPr>
              <a:t>つの</a:t>
            </a:r>
            <a:r>
              <a:rPr lang="en-US" altLang="ja-JP" sz="900" dirty="0">
                <a:latin typeface="游ゴシック" panose="020B0400000000000000" pitchFamily="50" charset="-128"/>
                <a:ea typeface="游ゴシック" panose="020B0400000000000000" pitchFamily="50" charset="-128"/>
              </a:rPr>
              <a:t>UART</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40</a:t>
            </a:r>
            <a:r>
              <a:rPr lang="ja-JP" altLang="en-US" sz="900" dirty="0">
                <a:latin typeface="游ゴシック" panose="020B0400000000000000" pitchFamily="50" charset="-128"/>
                <a:ea typeface="游ゴシック" panose="020B0400000000000000" pitchFamily="50" charset="-128"/>
              </a:rPr>
              <a:t>のデジタルピン、</a:t>
            </a:r>
            <a:r>
              <a:rPr lang="en-US" altLang="ja-JP" sz="900" dirty="0">
                <a:latin typeface="游ゴシック" panose="020B0400000000000000" pitchFamily="50" charset="-128"/>
                <a:ea typeface="游ゴシック" panose="020B0400000000000000" pitchFamily="50" charset="-128"/>
              </a:rPr>
              <a:t>14</a:t>
            </a:r>
            <a:r>
              <a:rPr lang="ja-JP" altLang="en-US" sz="900" dirty="0">
                <a:latin typeface="游ゴシック" panose="020B0400000000000000" pitchFamily="50" charset="-128"/>
                <a:ea typeface="游ゴシック" panose="020B0400000000000000" pitchFamily="50" charset="-128"/>
              </a:rPr>
              <a:t>のアナログピンと豊富なピン数を備えています。 メインボードの設計では、フラットケーブルを使用することでケーブル数を削減しています。 また、配線設計では曲線を使用することでノイズの影響を低減し、信号の安定性とロボットの全体的な動作信頼性を高めています。 ボード上には通電状態を視覚的に確認するための</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が備えられており、人的ミスを防止します。接続ポイントを明確に示すことで、配線ミスを防ぐだけでなく、プログラミングワークフローの効率化にも貢献します。 当社のロボットは、</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種類のジャイロセンサーを搭載するように設計されています。これは、</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つのセンサーが故障した場合、プログラムを置き換えることで即座に他のセンサーに切り替えることができるためです。 このバックアップ設計により、競技中にセンサーが故障しても安定した動作を維持できます。</a:t>
            </a:r>
          </a:p>
        </p:txBody>
      </p:sp>
      <p:sp>
        <p:nvSpPr>
          <p:cNvPr id="201" name="六角形 200">
            <a:extLst>
              <a:ext uri="{FF2B5EF4-FFF2-40B4-BE49-F238E27FC236}">
                <a16:creationId xmlns:a16="http://schemas.microsoft.com/office/drawing/2014/main" id="{E5B737BF-FF4E-0D1C-EDC6-BDA69AB2A8E9}"/>
              </a:ext>
            </a:extLst>
          </p:cNvPr>
          <p:cNvSpPr/>
          <p:nvPr/>
        </p:nvSpPr>
        <p:spPr>
          <a:xfrm>
            <a:off x="6582265" y="146161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9" name="テキスト ボックス 2298">
            <a:extLst>
              <a:ext uri="{FF2B5EF4-FFF2-40B4-BE49-F238E27FC236}">
                <a16:creationId xmlns:a16="http://schemas.microsoft.com/office/drawing/2014/main" id="{664F2BC5-36FF-8B58-37FD-E2AEB7AAE2C7}"/>
              </a:ext>
            </a:extLst>
          </p:cNvPr>
          <p:cNvSpPr txBox="1"/>
          <p:nvPr/>
        </p:nvSpPr>
        <p:spPr>
          <a:xfrm>
            <a:off x="6510726" y="14559028"/>
            <a:ext cx="4418006" cy="1646605"/>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r>
              <a:rPr kumimoji="1" lang="ja-JP" altLang="en-US" sz="2000" b="1" dirty="0">
                <a:solidFill>
                  <a:schemeClr val="bg1"/>
                </a:solidFill>
                <a:ea typeface="Cascadia Code" panose="020B0609020000020004" pitchFamily="49" charset="0"/>
                <a:cs typeface="Cascadia Code" panose="020B0609020000020004" pitchFamily="49" charset="0"/>
              </a:rPr>
              <a:t>　</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デバッグシステム</a:t>
            </a:r>
            <a:endParaRPr kumimoji="1" lang="en-US" altLang="ja-JP" sz="1400" b="1" dirty="0">
              <a:ln>
                <a:solidFill>
                  <a:schemeClr val="tx1"/>
                </a:solidFill>
              </a:ln>
              <a:latin typeface="+mj-lt"/>
              <a:ea typeface="Cascadia Code" panose="020B0609020000020004" pitchFamily="49" charset="0"/>
              <a:cs typeface="Cascadia Code" panose="020B0609020000020004" pitchFamily="49" charset="0"/>
            </a:endParaRPr>
          </a:p>
          <a:p>
            <a:r>
              <a:rPr lang="ja-JP" altLang="en-US" sz="900" dirty="0">
                <a:latin typeface="游ゴシック" panose="020B0400000000000000" pitchFamily="50" charset="-128"/>
                <a:ea typeface="游ゴシック" panose="020B0400000000000000" pitchFamily="50" charset="-128"/>
              </a:rPr>
              <a:t>ロボットに</a:t>
            </a:r>
            <a:r>
              <a:rPr lang="en-US" altLang="ja-JP" sz="900" dirty="0">
                <a:latin typeface="游ゴシック" panose="020B0400000000000000" pitchFamily="50" charset="-128"/>
                <a:ea typeface="游ゴシック" panose="020B0400000000000000" pitchFamily="50" charset="-128"/>
              </a:rPr>
              <a:t>O-LED</a:t>
            </a:r>
            <a:r>
              <a:rPr lang="ja-JP" altLang="en-US" sz="900" dirty="0">
                <a:latin typeface="游ゴシック" panose="020B0400000000000000" pitchFamily="50" charset="-128"/>
                <a:ea typeface="游ゴシック" panose="020B0400000000000000" pitchFamily="50" charset="-128"/>
              </a:rPr>
              <a:t>ディスプレイを搭載することで、センサーからのデータをリアルタイムに把握できるようになりました。これにより、ロボットや周囲の状態を素早く把握でき、戦術の即座の変更や、問題発生時の対応をより迅速かつ柔軟に行うことができます。従来、センサーデータの確認にはロボットを停止し、</a:t>
            </a:r>
            <a:r>
              <a:rPr lang="en-US" altLang="ja-JP" sz="900" dirty="0">
                <a:latin typeface="游ゴシック" panose="020B0400000000000000" pitchFamily="50" charset="-128"/>
                <a:ea typeface="游ゴシック" panose="020B0400000000000000" pitchFamily="50" charset="-128"/>
              </a:rPr>
              <a:t>PC</a:t>
            </a:r>
            <a:r>
              <a:rPr lang="ja-JP" altLang="en-US" sz="900" dirty="0">
                <a:latin typeface="游ゴシック" panose="020B0400000000000000" pitchFamily="50" charset="-128"/>
                <a:ea typeface="游ゴシック" panose="020B0400000000000000" pitchFamily="50" charset="-128"/>
              </a:rPr>
              <a:t>に接続する必要がありましたが、</a:t>
            </a:r>
            <a:r>
              <a:rPr lang="en-US" altLang="ja-JP" sz="900" dirty="0">
                <a:latin typeface="游ゴシック" panose="020B0400000000000000" pitchFamily="50" charset="-128"/>
                <a:ea typeface="游ゴシック" panose="020B0400000000000000" pitchFamily="50" charset="-128"/>
              </a:rPr>
              <a:t>O-LED</a:t>
            </a:r>
            <a:r>
              <a:rPr lang="ja-JP" altLang="en-US" sz="900" dirty="0">
                <a:latin typeface="游ゴシック" panose="020B0400000000000000" pitchFamily="50" charset="-128"/>
                <a:ea typeface="游ゴシック" panose="020B0400000000000000" pitchFamily="50" charset="-128"/>
              </a:rPr>
              <a:t>ディスプレイの導入により、その時間と労力が大幅に削減されました。これは、特に試合時間が限られており、現場での判断と対応のスピードが求められる場面において、大きなメリットとなります。また、</a:t>
            </a:r>
            <a:r>
              <a:rPr lang="en-US" altLang="ja-JP" sz="900" dirty="0">
                <a:latin typeface="游ゴシック" panose="020B0400000000000000" pitchFamily="50" charset="-128"/>
                <a:ea typeface="游ゴシック" panose="020B0400000000000000" pitchFamily="50" charset="-128"/>
              </a:rPr>
              <a:t>OLED</a:t>
            </a:r>
            <a:r>
              <a:rPr lang="ja-JP" altLang="en-US" sz="900" dirty="0">
                <a:latin typeface="游ゴシック" panose="020B0400000000000000" pitchFamily="50" charset="-128"/>
                <a:ea typeface="游ゴシック" panose="020B0400000000000000" pitchFamily="50" charset="-128"/>
              </a:rPr>
              <a:t>ディスプレイは現場でのデバッグにも活用でき、開発効率の向上にも貢献します。</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99" name="六角形 198">
            <a:extLst>
              <a:ext uri="{FF2B5EF4-FFF2-40B4-BE49-F238E27FC236}">
                <a16:creationId xmlns:a16="http://schemas.microsoft.com/office/drawing/2014/main" id="{603AE58E-B73B-71BD-FAA3-B29FE926FA0D}"/>
              </a:ext>
            </a:extLst>
          </p:cNvPr>
          <p:cNvSpPr/>
          <p:nvPr/>
        </p:nvSpPr>
        <p:spPr>
          <a:xfrm>
            <a:off x="6585342" y="12785014"/>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7" name="テキスト ボックス 106">
            <a:extLst>
              <a:ext uri="{FF2B5EF4-FFF2-40B4-BE49-F238E27FC236}">
                <a16:creationId xmlns:a16="http://schemas.microsoft.com/office/drawing/2014/main" id="{E4AF7E1F-6ADA-F062-5ED5-42A69C8164FC}"/>
              </a:ext>
            </a:extLst>
          </p:cNvPr>
          <p:cNvSpPr txBox="1"/>
          <p:nvPr/>
        </p:nvSpPr>
        <p:spPr>
          <a:xfrm>
            <a:off x="6506117" y="12719473"/>
            <a:ext cx="2986498"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 </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IR</a:t>
            </a:r>
            <a:r>
              <a:rPr kumimoji="1" lang="ja-JP" altLang="en-US"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ボード</a:t>
            </a:r>
            <a:endPar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endParaRPr>
          </a:p>
          <a:p>
            <a:r>
              <a:rPr lang="ja-JP" altLang="en-US" sz="900" dirty="0">
                <a:latin typeface="游ゴシック" panose="020B0400000000000000" pitchFamily="50" charset="-128"/>
                <a:ea typeface="游ゴシック" panose="020B0400000000000000" pitchFamily="50" charset="-128"/>
              </a:rPr>
              <a:t>これまで、</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a:t>
            </a:r>
            <a:r>
              <a:rPr lang="ja-JP" altLang="en-US" sz="900" dirty="0">
                <a:latin typeface="游ゴシック" panose="020B0400000000000000" pitchFamily="50" charset="-128"/>
                <a:ea typeface="游ゴシック" panose="020B0400000000000000" pitchFamily="50" charset="-128"/>
              </a:rPr>
              <a:t>はピン数の制限により、最大</a:t>
            </a:r>
            <a:r>
              <a:rPr lang="en-US" altLang="ja-JP" sz="900" dirty="0">
                <a:latin typeface="游ゴシック" panose="020B0400000000000000" pitchFamily="50" charset="-128"/>
                <a:ea typeface="游ゴシック" panose="020B0400000000000000" pitchFamily="50" charset="-128"/>
              </a:rPr>
              <a:t>8</a:t>
            </a:r>
            <a:r>
              <a:rPr lang="ja-JP" altLang="en-US" sz="900" dirty="0">
                <a:latin typeface="游ゴシック" panose="020B0400000000000000" pitchFamily="50" charset="-128"/>
                <a:ea typeface="游ゴシック" panose="020B0400000000000000" pitchFamily="50" charset="-128"/>
              </a:rPr>
              <a:t>個のボールセンサーしか搭載できませんでした。この構成では角度検出は可能でしたが、センサー間の間隔が広いため、検出精度が低く、誤差が発生していました。この問題を解決するために、マルチプレクサを導入しました。</a:t>
            </a:r>
          </a:p>
          <a:p>
            <a:pPr>
              <a:buNone/>
            </a:pPr>
            <a:r>
              <a:rPr lang="ja-JP" altLang="en-US" sz="900" dirty="0">
                <a:latin typeface="游ゴシック" panose="020B0400000000000000" pitchFamily="50" charset="-128"/>
                <a:ea typeface="游ゴシック" panose="020B0400000000000000" pitchFamily="50" charset="-128"/>
              </a:rPr>
              <a:t>この技術革新により、</a:t>
            </a:r>
            <a:r>
              <a:rPr lang="en-US" altLang="ja-JP" sz="900" dirty="0">
                <a:latin typeface="游ゴシック" panose="020B0400000000000000" pitchFamily="50" charset="-128"/>
                <a:ea typeface="游ゴシック" panose="020B0400000000000000" pitchFamily="50" charset="-128"/>
              </a:rPr>
              <a:t>16</a:t>
            </a:r>
            <a:r>
              <a:rPr lang="ja-JP" altLang="en-US" sz="900" dirty="0">
                <a:latin typeface="游ゴシック" panose="020B0400000000000000" pitchFamily="50" charset="-128"/>
                <a:ea typeface="游ゴシック" panose="020B0400000000000000" pitchFamily="50" charset="-128"/>
              </a:rPr>
              <a:t>個のボールセンサーを搭載することが可能になりました。センサー数の増加により、各センサー間の距離が狭まり、より高精度な角度検出が可能になりました。</a:t>
            </a:r>
            <a:endParaRPr lang="ja-JP" altLang="en-US" sz="900" b="1" dirty="0">
              <a:latin typeface="游ゴシック" panose="020B0400000000000000" pitchFamily="50" charset="-128"/>
              <a:ea typeface="游ゴシック" panose="020B0400000000000000" pitchFamily="50" charset="-128"/>
            </a:endParaRPr>
          </a:p>
        </p:txBody>
      </p:sp>
      <p:sp>
        <p:nvSpPr>
          <p:cNvPr id="1082" name="六角形 1081">
            <a:extLst>
              <a:ext uri="{FF2B5EF4-FFF2-40B4-BE49-F238E27FC236}">
                <a16:creationId xmlns:a16="http://schemas.microsoft.com/office/drawing/2014/main" id="{C67BD063-63E7-B5CD-D5D5-AD2F1CCD9A4E}"/>
              </a:ext>
            </a:extLst>
          </p:cNvPr>
          <p:cNvSpPr/>
          <p:nvPr/>
        </p:nvSpPr>
        <p:spPr>
          <a:xfrm>
            <a:off x="6554819" y="955595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テキスト ボックス 4">
            <a:extLst>
              <a:ext uri="{FF2B5EF4-FFF2-40B4-BE49-F238E27FC236}">
                <a16:creationId xmlns:a16="http://schemas.microsoft.com/office/drawing/2014/main" id="{402D9AFD-BCC3-1E7F-908B-4C8BA7D14424}"/>
              </a:ext>
            </a:extLst>
          </p:cNvPr>
          <p:cNvSpPr txBox="1"/>
          <p:nvPr/>
        </p:nvSpPr>
        <p:spPr>
          <a:xfrm>
            <a:off x="12429364" y="14688424"/>
            <a:ext cx="5941055" cy="784830"/>
          </a:xfrm>
          <a:prstGeom prst="rect">
            <a:avLst/>
          </a:prstGeom>
          <a:noFill/>
        </p:spPr>
        <p:txBody>
          <a:bodyPr wrap="square" rtlCol="0">
            <a:spAutoFit/>
          </a:bodyPr>
          <a:lstStyle/>
          <a:p>
            <a:pPr>
              <a:buNone/>
            </a:pP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この構成により、ロボットは</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台のカメラで常に周囲を監視し、ゴールの位置やコートセンターの方向といった情報をリアルタイムに取得・処理することが可能になりました。従来よりも少ないセンサー数で、より広範囲かつ効率的に環境を認識できるようになり、常にゴール方向を向く姿勢制御やライン制御に大きく貢献します。これらのプログラムは</a:t>
            </a:r>
            <a:r>
              <a:rPr lang="en-US" altLang="ja-JP" sz="900" dirty="0">
                <a:latin typeface="游ゴシック" panose="020B0400000000000000" pitchFamily="50" charset="-128"/>
                <a:ea typeface="游ゴシック" panose="020B0400000000000000" pitchFamily="50" charset="-128"/>
              </a:rPr>
              <a:t>Python</a:t>
            </a:r>
            <a:r>
              <a:rPr lang="ja-JP" altLang="en-US" sz="900" dirty="0">
                <a:latin typeface="游ゴシック" panose="020B0400000000000000" pitchFamily="50" charset="-128"/>
                <a:ea typeface="游ゴシック" panose="020B0400000000000000" pitchFamily="50" charset="-128"/>
              </a:rPr>
              <a:t>を用いています。</a:t>
            </a:r>
            <a:endParaRPr kumimoji="1" lang="en-US" altLang="ja-JP" sz="900" b="1" u="sng" dirty="0">
              <a:latin typeface="游ゴシック" panose="020B0400000000000000" pitchFamily="50" charset="-128"/>
              <a:ea typeface="游ゴシック" panose="020B0400000000000000" pitchFamily="50" charset="-128"/>
              <a:cs typeface="Cascadia Code" panose="020B0609020000020004" pitchFamily="49" charset="0"/>
            </a:endParaRPr>
          </a:p>
        </p:txBody>
      </p:sp>
      <p:sp>
        <p:nvSpPr>
          <p:cNvPr id="103" name="四角形: 角を丸くする 269">
            <a:extLst>
              <a:ext uri="{FF2B5EF4-FFF2-40B4-BE49-F238E27FC236}">
                <a16:creationId xmlns:a16="http://schemas.microsoft.com/office/drawing/2014/main" id="{EE0C3651-B85C-5BAB-4051-2DD3EBF36895}"/>
              </a:ext>
            </a:extLst>
          </p:cNvPr>
          <p:cNvSpPr/>
          <p:nvPr/>
        </p:nvSpPr>
        <p:spPr>
          <a:xfrm>
            <a:off x="118479" y="171930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74" name="テキスト ボックス 2273">
            <a:extLst>
              <a:ext uri="{FF2B5EF4-FFF2-40B4-BE49-F238E27FC236}">
                <a16:creationId xmlns:a16="http://schemas.microsoft.com/office/drawing/2014/main" id="{CC865542-C548-A4DD-B353-640A448B5896}"/>
              </a:ext>
            </a:extLst>
          </p:cNvPr>
          <p:cNvSpPr txBox="1"/>
          <p:nvPr/>
        </p:nvSpPr>
        <p:spPr>
          <a:xfrm>
            <a:off x="47364" y="14069953"/>
            <a:ext cx="6341763" cy="2723823"/>
          </a:xfrm>
          <a:prstGeom prst="rect">
            <a:avLst/>
          </a:prstGeom>
          <a:noFill/>
        </p:spPr>
        <p:txBody>
          <a:bodyPr wrap="square" rtlCol="0">
            <a:spAutoFit/>
          </a:bodyPr>
          <a:lstStyle/>
          <a:p>
            <a:r>
              <a:rPr kumimoji="1" lang="ja-JP" altLang="en-US"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ロボットのコンセプト</a:t>
            </a:r>
            <a:endPar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endParaRPr>
          </a:p>
          <a:p>
            <a:r>
              <a:rPr lang="ja-JP" altLang="en-US" sz="900" dirty="0">
                <a:latin typeface="游ゴシック" panose="020B0400000000000000" pitchFamily="50" charset="-128"/>
                <a:ea typeface="游ゴシック" panose="020B0400000000000000" pitchFamily="50" charset="-128"/>
              </a:rPr>
              <a:t>今シーズンは「力強く、正確に動くロボット」というコンセプトに着目し、センサー、構造設計、駆動性能の改良に取り組みました。視覚センサーでは、</a:t>
            </a:r>
            <a:r>
              <a:rPr lang="en-US" altLang="ja-JP" sz="900" dirty="0">
                <a:latin typeface="游ゴシック" panose="020B0400000000000000" pitchFamily="50" charset="-128"/>
                <a:ea typeface="游ゴシック" panose="020B0400000000000000" pitchFamily="50" charset="-128"/>
              </a:rPr>
              <a:t>Open MV</a:t>
            </a:r>
            <a:r>
              <a:rPr lang="ja-JP" altLang="en-US" sz="900" dirty="0">
                <a:latin typeface="游ゴシック" panose="020B0400000000000000" pitchFamily="50" charset="-128"/>
                <a:ea typeface="游ゴシック" panose="020B0400000000000000" pitchFamily="50" charset="-128"/>
              </a:rPr>
              <a:t>カメラと全方位ミラーを組み合わせることで、</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台のカメラでコート全体を認識できるようになりました。ボール検出には、</a:t>
            </a:r>
            <a:r>
              <a:rPr lang="en-US" altLang="ja-JP" sz="900" dirty="0">
                <a:latin typeface="游ゴシック" panose="020B0400000000000000" pitchFamily="50" charset="-128"/>
                <a:ea typeface="游ゴシック" panose="020B0400000000000000" pitchFamily="50" charset="-128"/>
              </a:rPr>
              <a:t>16</a:t>
            </a:r>
            <a:r>
              <a:rPr lang="ja-JP" altLang="en-US" sz="900" dirty="0">
                <a:latin typeface="游ゴシック" panose="020B0400000000000000" pitchFamily="50" charset="-128"/>
                <a:ea typeface="游ゴシック" panose="020B0400000000000000" pitchFamily="50" charset="-128"/>
              </a:rPr>
              <a:t>個のボールセンサーを円形に配置するシステムを採用し、より正確な角度検出を実現しました。特に、ボールセンサーシステムは、マルチプレクサを用いることでマイコンのピン数制限を解消しました。また、攻撃性能も大幅に向上しました。新設計のキッカーデバイスと、</a:t>
            </a:r>
            <a:r>
              <a:rPr lang="en-US" altLang="ja-JP" sz="900" dirty="0">
                <a:latin typeface="游ゴシック" panose="020B0400000000000000" pitchFamily="50" charset="-128"/>
                <a:ea typeface="游ゴシック" panose="020B0400000000000000" pitchFamily="50" charset="-128"/>
              </a:rPr>
              <a:t>3D</a:t>
            </a:r>
            <a:r>
              <a:rPr lang="ja-JP" altLang="en-US" sz="900" dirty="0">
                <a:latin typeface="游ゴシック" panose="020B0400000000000000" pitchFamily="50" charset="-128"/>
                <a:ea typeface="游ゴシック" panose="020B0400000000000000" pitchFamily="50" charset="-128"/>
              </a:rPr>
              <a:t>プリンターで製作したボール形状に合わせたキャプチャーゾーンにより、キックミスの発生率を低減しました。これにより、シュートの安定性と威力が飛躍的に向上し、安定した前方へのボール供給が可能になります。その結果、「確実にゴールを決められるロボット」としての性能向上を実現しました。駆動系には</a:t>
            </a:r>
            <a:r>
              <a:rPr lang="en-US" altLang="ja-JP" sz="900" dirty="0">
                <a:latin typeface="游ゴシック" panose="020B0400000000000000" pitchFamily="50" charset="-128"/>
                <a:ea typeface="游ゴシック" panose="020B0400000000000000" pitchFamily="50" charset="-128"/>
              </a:rPr>
              <a:t>DIGILENT IG22 1/19</a:t>
            </a:r>
            <a:r>
              <a:rPr lang="ja-JP" altLang="en-US" sz="900" dirty="0">
                <a:latin typeface="游ゴシック" panose="020B0400000000000000" pitchFamily="50" charset="-128"/>
                <a:ea typeface="游ゴシック" panose="020B0400000000000000" pitchFamily="50" charset="-128"/>
              </a:rPr>
              <a:t>モーターを採用し、ロボットの制御性とパワーを両立させました。さらに、単層構造から進化した二層オムニホイールは、スムーズな動きを実現。試合中にロボットの修理やデバッグを容易に行えることも重視しました。搭載された</a:t>
            </a:r>
            <a:r>
              <a:rPr lang="en-US" altLang="ja-JP" sz="900" dirty="0">
                <a:latin typeface="游ゴシック" panose="020B0400000000000000" pitchFamily="50" charset="-128"/>
                <a:ea typeface="游ゴシック" panose="020B0400000000000000" pitchFamily="50" charset="-128"/>
              </a:rPr>
              <a:t>OLED</a:t>
            </a:r>
            <a:r>
              <a:rPr lang="ja-JP" altLang="en-US" sz="900" dirty="0">
                <a:latin typeface="游ゴシック" panose="020B0400000000000000" pitchFamily="50" charset="-128"/>
                <a:ea typeface="游ゴシック" panose="020B0400000000000000" pitchFamily="50" charset="-128"/>
              </a:rPr>
              <a:t>ディスプレイにより、リアルタイムのセンサーデータを確認し、迅速なトラブルシューティングと調整が可能になり、</a:t>
            </a:r>
            <a:r>
              <a:rPr lang="en-US" altLang="ja-JP" sz="900" dirty="0">
                <a:latin typeface="游ゴシック" panose="020B0400000000000000" pitchFamily="50" charset="-128"/>
                <a:ea typeface="游ゴシック" panose="020B0400000000000000" pitchFamily="50" charset="-128"/>
              </a:rPr>
              <a:t>PC</a:t>
            </a:r>
            <a:r>
              <a:rPr lang="ja-JP" altLang="en-US" sz="900" dirty="0">
                <a:latin typeface="游ゴシック" panose="020B0400000000000000" pitchFamily="50" charset="-128"/>
                <a:ea typeface="游ゴシック" panose="020B0400000000000000" pitchFamily="50" charset="-128"/>
              </a:rPr>
              <a:t>接続が不要になり、メンテナンス性が大幅に向上しました。メインマイコンには、高速通信と豊富な</a:t>
            </a:r>
            <a:r>
              <a:rPr lang="en-US" altLang="ja-JP" sz="900" dirty="0">
                <a:latin typeface="游ゴシック" panose="020B0400000000000000" pitchFamily="50" charset="-128"/>
                <a:ea typeface="游ゴシック" panose="020B0400000000000000" pitchFamily="50" charset="-128"/>
              </a:rPr>
              <a:t>I/O</a:t>
            </a:r>
            <a:r>
              <a:rPr lang="ja-JP" altLang="en-US" sz="900" dirty="0">
                <a:latin typeface="游ゴシック" panose="020B0400000000000000" pitchFamily="50" charset="-128"/>
                <a:ea typeface="游ゴシック" panose="020B0400000000000000" pitchFamily="50" charset="-128"/>
              </a:rPr>
              <a:t>拡張性を備えた</a:t>
            </a:r>
            <a:r>
              <a:rPr lang="en-US" altLang="ja-JP" sz="900" dirty="0">
                <a:latin typeface="游ゴシック" panose="020B0400000000000000" pitchFamily="50" charset="-128"/>
                <a:ea typeface="游ゴシック" panose="020B0400000000000000" pitchFamily="50" charset="-128"/>
              </a:rPr>
              <a:t>Teensy 4.0</a:t>
            </a:r>
            <a:r>
              <a:rPr lang="ja-JP" altLang="en-US" sz="900" dirty="0">
                <a:latin typeface="游ゴシック" panose="020B0400000000000000" pitchFamily="50" charset="-128"/>
                <a:ea typeface="游ゴシック" panose="020B0400000000000000" pitchFamily="50" charset="-128"/>
              </a:rPr>
              <a:t>を採用。さらに、フラットケーブルや</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の採用、ノイズ対策を考慮した配線設計などにより、メンテナンス性と安定性を重視しました。また、従来はアタッカーロボットとゴールキーパーロボットを別々に製作していましたが、今回から両ロボットでセンサーや基板をすべて共有することで、部品管理の簡素化と高い互換性を実現しました。</a:t>
            </a:r>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2E2443E0-01FC-27D6-E20F-9939647DE77E}"/>
              </a:ext>
            </a:extLst>
          </p:cNvPr>
          <p:cNvSpPr txBox="1"/>
          <p:nvPr/>
        </p:nvSpPr>
        <p:spPr>
          <a:xfrm>
            <a:off x="3280326" y="1800030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101028B0-39F8-66C4-EDDF-01DC46F1BD1E}"/>
              </a:ext>
            </a:extLst>
          </p:cNvPr>
          <p:cNvPicPr>
            <a:picLocks noChangeAspect="1"/>
          </p:cNvPicPr>
          <p:nvPr/>
        </p:nvPicPr>
        <p:blipFill>
          <a:blip r:embed="rId3"/>
          <a:srcRect b="25165"/>
          <a:stretch>
            <a:fillRect/>
          </a:stretch>
        </p:blipFill>
        <p:spPr>
          <a:xfrm>
            <a:off x="15987532" y="17296936"/>
            <a:ext cx="2074086" cy="1033864"/>
          </a:xfrm>
          <a:prstGeom prst="rect">
            <a:avLst/>
          </a:prstGeom>
        </p:spPr>
      </p:pic>
      <p:sp>
        <p:nvSpPr>
          <p:cNvPr id="108" name="正方形/長方形 107">
            <a:extLst>
              <a:ext uri="{FF2B5EF4-FFF2-40B4-BE49-F238E27FC236}">
                <a16:creationId xmlns:a16="http://schemas.microsoft.com/office/drawing/2014/main" id="{6AA819CA-B9D3-6BEE-FC3E-BC03481E398B}"/>
              </a:ext>
            </a:extLst>
          </p:cNvPr>
          <p:cNvSpPr/>
          <p:nvPr/>
        </p:nvSpPr>
        <p:spPr>
          <a:xfrm>
            <a:off x="19633" y="8938735"/>
            <a:ext cx="1877954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200" b="1" dirty="0">
                <a:latin typeface="Roboto Condensed" panose="02000000000000000000" pitchFamily="2" charset="0"/>
                <a:ea typeface="Roboto Condensed" panose="02000000000000000000" pitchFamily="2" charset="0"/>
                <a:cs typeface="Roboto Condensed" panose="02000000000000000000" pitchFamily="2" charset="0"/>
              </a:rPr>
              <a:t>方法 </a:t>
            </a:r>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 </a:t>
            </a:r>
            <a:r>
              <a:rPr kumimoji="1" lang="ja-JP" altLang="en-US" sz="3200" b="1" dirty="0">
                <a:latin typeface="Roboto Condensed" panose="02000000000000000000" pitchFamily="2" charset="0"/>
                <a:ea typeface="Roboto Condensed" panose="02000000000000000000" pitchFamily="2" charset="0"/>
                <a:cs typeface="Roboto Condensed" panose="02000000000000000000" pitchFamily="2" charset="0"/>
              </a:rPr>
              <a:t>製造 </a:t>
            </a:r>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 </a:t>
            </a:r>
            <a:r>
              <a:rPr kumimoji="1" lang="ja-JP" altLang="en-US" sz="3200" b="1" dirty="0">
                <a:latin typeface="Roboto Condensed" panose="02000000000000000000" pitchFamily="2" charset="0"/>
                <a:ea typeface="Roboto Condensed" panose="02000000000000000000" pitchFamily="2" charset="0"/>
                <a:cs typeface="Roboto Condensed" panose="02000000000000000000" pitchFamily="2" charset="0"/>
              </a:rPr>
              <a:t>デザイン</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EA7E982C-9FCD-231C-AE3B-36F4665781DB}"/>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9F640FBD-89EB-6F9A-B8B7-5D6D40AD9EB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410E28BF-FF99-E5B3-8CE1-23F299E022A7}"/>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F5D7E434-8ADE-968C-91F2-3CD9FCCBF1E2}"/>
              </a:ext>
            </a:extLst>
          </p:cNvPr>
          <p:cNvSpPr txBox="1"/>
          <p:nvPr/>
        </p:nvSpPr>
        <p:spPr>
          <a:xfrm>
            <a:off x="5565244" y="3375164"/>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D22E30F-FD48-6D87-0316-F1134BB66B41}"/>
              </a:ext>
            </a:extLst>
          </p:cNvPr>
          <p:cNvSpPr txBox="1"/>
          <p:nvPr/>
        </p:nvSpPr>
        <p:spPr>
          <a:xfrm>
            <a:off x="5948128" y="3030581"/>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A204772E-5E61-1D2C-0037-192856D29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56BACAB9-397C-D8C3-CB39-423068340A95}"/>
              </a:ext>
            </a:extLst>
          </p:cNvPr>
          <p:cNvSpPr txBox="1"/>
          <p:nvPr/>
        </p:nvSpPr>
        <p:spPr>
          <a:xfrm>
            <a:off x="5983547" y="2179566"/>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8B1EBAE3-1FD6-BC49-BC19-9191C329A4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1EE3C0D1-44A1-E493-993C-48F4C7AE825D}"/>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6C2B5DF-B3BF-2449-FB52-0B4EAB9498F3}"/>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8298B451-A7DD-F5B8-26B0-27F82BDAA521}"/>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1416FA2B-F132-9434-3C67-DD3F534DB468}"/>
              </a:ext>
            </a:extLst>
          </p:cNvPr>
          <p:cNvSpPr txBox="1"/>
          <p:nvPr/>
        </p:nvSpPr>
        <p:spPr>
          <a:xfrm>
            <a:off x="5935640"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2624BA2C-972E-8B06-A389-B8DE8EF0CFBA}"/>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7CBE9F8A-B216-6415-2F73-5A7476D91575}"/>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93449BBD-9E17-3510-7754-D0881D17EE3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FEB329D8-9EA4-72E7-91B3-36CE81D4E966}"/>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23913D27-9755-9A1A-48DB-CD5F5136D2C3}"/>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0E0D9C16-BDFC-D342-66C1-E74F51D12714}"/>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5364FFC8-6A1D-DEEC-459F-72232A34CE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208C5398-6FB3-6643-85B0-ABF9B1C48A64}"/>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9C557EFC-B3A0-92CC-0137-38BD473B61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B06DB934-4FEE-87C5-8E00-C10584F9A6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9B9908E1-74F0-225B-3E68-8C59D794636F}"/>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航空機および回路設計マネージャー</a:t>
            </a:r>
          </a:p>
        </p:txBody>
      </p:sp>
      <p:sp>
        <p:nvSpPr>
          <p:cNvPr id="147" name="テキスト ボックス 84">
            <a:extLst>
              <a:ext uri="{FF2B5EF4-FFF2-40B4-BE49-F238E27FC236}">
                <a16:creationId xmlns:a16="http://schemas.microsoft.com/office/drawing/2014/main" id="{FE1E2AC9-DD91-B9C1-48A7-10D9694BCB73}"/>
              </a:ext>
            </a:extLst>
          </p:cNvPr>
          <p:cNvSpPr txBox="1"/>
          <p:nvPr/>
        </p:nvSpPr>
        <p:spPr>
          <a:xfrm>
            <a:off x="15004999" y="1229544"/>
            <a:ext cx="1994248"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ゴールキーパープログラムマネージャー</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148" name="テキスト ボックス 147">
            <a:extLst>
              <a:ext uri="{FF2B5EF4-FFF2-40B4-BE49-F238E27FC236}">
                <a16:creationId xmlns:a16="http://schemas.microsoft.com/office/drawing/2014/main" id="{0C154CF2-09D0-3E2D-BA29-5C3A3BB6D567}"/>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AFCFB78C-5C06-3E5C-7759-9CC8892CF3A3}"/>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83AC6DE3-3900-669D-2C6F-BA99A2F8BBD6}"/>
              </a:ext>
            </a:extLst>
          </p:cNvPr>
          <p:cNvSpPr txBox="1"/>
          <p:nvPr/>
        </p:nvSpPr>
        <p:spPr>
          <a:xfrm>
            <a:off x="15016201" y="2058840"/>
            <a:ext cx="172687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攻撃者プログラムマネージャー</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04" name="テキスト ボックス 203">
            <a:extLst>
              <a:ext uri="{FF2B5EF4-FFF2-40B4-BE49-F238E27FC236}">
                <a16:creationId xmlns:a16="http://schemas.microsoft.com/office/drawing/2014/main" id="{28A6ABC4-CA55-D82C-FAF3-9393975503AC}"/>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DFA8CC4B-2242-C6A5-CB80-93121DC23685}"/>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5167A0A0-16FA-F4CF-290E-C3C4A6C1FC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7CC3594D-F313-85DC-C52C-2917D982E753}"/>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20FC8314-42DA-5134-BD65-0EC04E5994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DF9B7654-79EF-DF52-458A-18E005D347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CF32841E-849B-A0A3-81E5-2AB9F4E258B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B63F2125-F4B6-0399-F10B-76C5613086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FFEE13B4-6C88-187C-1911-A4EA09DC0546}"/>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回路設計、メディアマネージャー</a:t>
            </a:r>
          </a:p>
        </p:txBody>
      </p:sp>
      <p:pic>
        <p:nvPicPr>
          <p:cNvPr id="247" name="Picture 14">
            <a:extLst>
              <a:ext uri="{FF2B5EF4-FFF2-40B4-BE49-F238E27FC236}">
                <a16:creationId xmlns:a16="http://schemas.microsoft.com/office/drawing/2014/main" id="{4B27B5D2-C8D0-0AF4-1D4C-AB499104A91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605A439E-B9E7-C229-E8AB-E32AA8D99DE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19481CD5-7B0A-5EE5-DA00-44DFD6E5F95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D76417D5-5237-A896-3BEC-F0FA50016D2E}"/>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013D8FDC-89F0-8BD3-99DA-CEC0C0501F6B}"/>
              </a:ext>
            </a:extLst>
          </p:cNvPr>
          <p:cNvSpPr txBox="1"/>
          <p:nvPr/>
        </p:nvSpPr>
        <p:spPr>
          <a:xfrm>
            <a:off x="18656042" y="15643395"/>
            <a:ext cx="5978001" cy="400110"/>
          </a:xfrm>
          <a:prstGeom prst="rect">
            <a:avLst/>
          </a:prstGeom>
          <a:noFill/>
        </p:spPr>
        <p:txBody>
          <a:bodyPr wrap="square" rtlCol="0">
            <a:spAutoFit/>
          </a:bodyPr>
          <a:lstStyle/>
          <a:p>
            <a:r>
              <a:rPr kumimoji="1" lang="ja-JP" altLang="en-US" sz="20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移動平均を用いたセンサー読み取り値の平滑化</a:t>
            </a:r>
            <a:endPar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FDDC9875-38CF-56BA-6185-31973837ECE0}"/>
              </a:ext>
            </a:extLst>
          </p:cNvPr>
          <p:cNvSpPr txBox="1"/>
          <p:nvPr/>
        </p:nvSpPr>
        <p:spPr>
          <a:xfrm>
            <a:off x="18696719" y="16095156"/>
            <a:ext cx="5849565" cy="470894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1000" dirty="0">
                <a:latin typeface="游ゴシック" panose="020B0400000000000000" pitchFamily="50" charset="-128"/>
                <a:ea typeface="游ゴシック" panose="020B0400000000000000" pitchFamily="50" charset="-128"/>
              </a:rPr>
              <a:t>ボールセンサーからのアナログ値には若干の変動がありました。これを軽減するために、センサーの読み取り値に移動平均フィルターを適用しました。ボールをセンサーから遠ざけ、読み取り値の変化を観察しました。移動平均のサンプル数を変えて変動がどのように変化するかを分析し、最終的に</a:t>
            </a:r>
            <a:r>
              <a:rPr lang="en-US" altLang="ja-JP" sz="1000" dirty="0">
                <a:latin typeface="游ゴシック" panose="020B0400000000000000" pitchFamily="50" charset="-128"/>
                <a:ea typeface="游ゴシック" panose="020B0400000000000000" pitchFamily="50" charset="-128"/>
              </a:rPr>
              <a:t>10</a:t>
            </a:r>
            <a:r>
              <a:rPr lang="ja-JP" altLang="en-US" sz="1000" dirty="0">
                <a:latin typeface="游ゴシック" panose="020B0400000000000000" pitchFamily="50" charset="-128"/>
                <a:ea typeface="游ゴシック" panose="020B0400000000000000" pitchFamily="50" charset="-128"/>
              </a:rPr>
              <a:t>個のサンプルを選択しました。下のグラフは、移動平均を適用した場合と適用しない場合の結果を比較したものです。</a:t>
            </a:r>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endParaRPr lang="en-US" altLang="ja-JP" sz="1000" dirty="0">
              <a:latin typeface="游ゴシック" panose="020B0400000000000000" pitchFamily="50" charset="-128"/>
              <a:ea typeface="游ゴシック" panose="020B0400000000000000" pitchFamily="50" charset="-128"/>
            </a:endParaRPr>
          </a:p>
          <a:p>
            <a:r>
              <a:rPr lang="ja-JP" altLang="en-US" sz="1000" dirty="0">
                <a:latin typeface="游ゴシック" panose="020B0400000000000000" pitchFamily="50" charset="-128"/>
                <a:ea typeface="游ゴシック" panose="020B0400000000000000" pitchFamily="50" charset="-128"/>
              </a:rPr>
              <a:t>結果：グラフから、移動平均フィルターを適用するとセンサーの読み取り値がより滑らかになることがわかります。この結果に基づき、ボールセンサーだけでなく、ラインセンサーのアナログ値にも移動平均を適用しました。</a:t>
            </a:r>
          </a:p>
        </p:txBody>
      </p:sp>
      <p:pic>
        <p:nvPicPr>
          <p:cNvPr id="2504" name="Picture 4">
            <a:extLst>
              <a:ext uri="{FF2B5EF4-FFF2-40B4-BE49-F238E27FC236}">
                <a16:creationId xmlns:a16="http://schemas.microsoft.com/office/drawing/2014/main" id="{ED5EE24C-E303-8355-747D-D59E56DD187A}"/>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a:extLst>
              <a:ext uri="{FF2B5EF4-FFF2-40B4-BE49-F238E27FC236}">
                <a16:creationId xmlns:a16="http://schemas.microsoft.com/office/drawing/2014/main" id="{D8D4C24C-FEF5-6A3F-E4B8-61FED3E4AA4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616625" y="1336694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CF5B3B1C-EAA2-AF11-D882-257F23EEB062}"/>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7020356" y="11836674"/>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F8DF1342-2045-7937-27FD-60D784111EBB}"/>
              </a:ext>
            </a:extLst>
          </p:cNvPr>
          <p:cNvSpPr txBox="1"/>
          <p:nvPr/>
        </p:nvSpPr>
        <p:spPr>
          <a:xfrm>
            <a:off x="17084519" y="11852587"/>
            <a:ext cx="1035498" cy="253916"/>
          </a:xfrm>
          <a:prstGeom prst="rect">
            <a:avLst/>
          </a:prstGeom>
          <a:noFill/>
        </p:spPr>
        <p:txBody>
          <a:bodyPr wrap="square" rtlCol="0">
            <a:spAutoFit/>
          </a:bodyPr>
          <a:lstStyle/>
          <a:p>
            <a:r>
              <a:rPr kumimoji="1" lang="ja-JP" altLang="en-US" sz="1050" b="1" dirty="0">
                <a:latin typeface="+mj-lt"/>
                <a:ea typeface="游ゴシック" panose="020B0400000000000000" pitchFamily="50" charset="-128"/>
              </a:rPr>
              <a:t>全方向ミラー</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ED130CA8-2B02-197C-8A8A-C331DDA6690A}"/>
              </a:ext>
            </a:extLst>
          </p:cNvPr>
          <p:cNvPicPr>
            <a:picLocks noChangeAspect="1"/>
          </p:cNvPicPr>
          <p:nvPr/>
        </p:nvPicPr>
        <p:blipFill>
          <a:blip r:embed="rId23"/>
          <a:stretch>
            <a:fillRect/>
          </a:stretch>
        </p:blipFill>
        <p:spPr>
          <a:xfrm>
            <a:off x="11126451" y="13411762"/>
            <a:ext cx="1043402" cy="1049370"/>
          </a:xfrm>
          <a:prstGeom prst="flowChartConnector">
            <a:avLst/>
          </a:prstGeom>
        </p:spPr>
      </p:pic>
      <p:pic>
        <p:nvPicPr>
          <p:cNvPr id="146" name="図 145">
            <a:extLst>
              <a:ext uri="{FF2B5EF4-FFF2-40B4-BE49-F238E27FC236}">
                <a16:creationId xmlns:a16="http://schemas.microsoft.com/office/drawing/2014/main" id="{90A0932F-17D3-6BEE-CE15-3A5075B00575}"/>
              </a:ext>
            </a:extLst>
          </p:cNvPr>
          <p:cNvPicPr>
            <a:picLocks noChangeAspect="1"/>
          </p:cNvPicPr>
          <p:nvPr/>
        </p:nvPicPr>
        <p:blipFill>
          <a:blip r:embed="rId24"/>
          <a:srcRect l="13182" t="7949" r="13024" b="7378"/>
          <a:stretch/>
        </p:blipFill>
        <p:spPr>
          <a:xfrm>
            <a:off x="9426006" y="13411762"/>
            <a:ext cx="1051939" cy="1049370"/>
          </a:xfrm>
          <a:prstGeom prst="flowChartConnector">
            <a:avLst/>
          </a:prstGeom>
        </p:spPr>
      </p:pic>
      <p:pic>
        <p:nvPicPr>
          <p:cNvPr id="154" name="Picture 12">
            <a:extLst>
              <a:ext uri="{FF2B5EF4-FFF2-40B4-BE49-F238E27FC236}">
                <a16:creationId xmlns:a16="http://schemas.microsoft.com/office/drawing/2014/main" id="{25626990-5348-51E9-DB32-7D20E5E10EF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386592" y="10171648"/>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DD7E82FF-CD35-0EC4-2FF9-CC73FFDD1F9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206010" y="10166008"/>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C18A1B8D-3C8D-433C-9C08-7688F23EEAFD}"/>
              </a:ext>
            </a:extLst>
          </p:cNvPr>
          <p:cNvSpPr txBox="1"/>
          <p:nvPr/>
        </p:nvSpPr>
        <p:spPr>
          <a:xfrm>
            <a:off x="16687006" y="11152641"/>
            <a:ext cx="871871" cy="261610"/>
          </a:xfrm>
          <a:prstGeom prst="rect">
            <a:avLst/>
          </a:prstGeom>
          <a:noFill/>
        </p:spPr>
        <p:txBody>
          <a:bodyPr wrap="square" rtlCol="0">
            <a:spAutoFit/>
          </a:bodyPr>
          <a:lstStyle/>
          <a:p>
            <a:r>
              <a:rPr lang="ja-JP" altLang="en-US" sz="1100" b="1" dirty="0">
                <a:latin typeface="游ゴシック" panose="020B0400000000000000" pitchFamily="50" charset="-128"/>
                <a:ea typeface="游ゴシック" panose="020B0400000000000000" pitchFamily="50" charset="-128"/>
              </a:rPr>
              <a:t>単層構造</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1DE386E0-376A-5E21-AA98-B0836C2A7285}"/>
              </a:ext>
            </a:extLst>
          </p:cNvPr>
          <p:cNvSpPr txBox="1"/>
          <p:nvPr/>
        </p:nvSpPr>
        <p:spPr>
          <a:xfrm>
            <a:off x="17721993" y="11151342"/>
            <a:ext cx="871871" cy="261610"/>
          </a:xfrm>
          <a:prstGeom prst="rect">
            <a:avLst/>
          </a:prstGeom>
          <a:noFill/>
        </p:spPr>
        <p:txBody>
          <a:bodyPr wrap="square" rtlCol="0">
            <a:spAutoFit/>
          </a:bodyPr>
          <a:lstStyle/>
          <a:p>
            <a:r>
              <a:rPr lang="ja-JP" altLang="en-US" sz="1100" b="1" dirty="0">
                <a:latin typeface="游ゴシック" panose="020B0400000000000000" pitchFamily="50" charset="-128"/>
                <a:ea typeface="游ゴシック" panose="020B0400000000000000" pitchFamily="50" charset="-128"/>
              </a:rPr>
              <a:t>二層構造</a:t>
            </a:r>
            <a:endParaRPr kumimoji="1" lang="ja-JP" altLang="en-US" sz="1100" b="1" dirty="0">
              <a:latin typeface="+mj-lt"/>
              <a:ea typeface="游ゴシック" panose="020B0400000000000000" pitchFamily="50" charset="-128"/>
            </a:endParaRPr>
          </a:p>
        </p:txBody>
      </p:sp>
      <p:pic>
        <p:nvPicPr>
          <p:cNvPr id="166" name="図 165">
            <a:extLst>
              <a:ext uri="{FF2B5EF4-FFF2-40B4-BE49-F238E27FC236}">
                <a16:creationId xmlns:a16="http://schemas.microsoft.com/office/drawing/2014/main" id="{14181E9D-D163-23FE-6B1F-E76CF7AE4611}"/>
              </a:ext>
            </a:extLst>
          </p:cNvPr>
          <p:cNvPicPr>
            <a:picLocks noChangeAspect="1"/>
          </p:cNvPicPr>
          <p:nvPr/>
        </p:nvPicPr>
        <p:blipFill>
          <a:blip r:embed="rId27"/>
          <a:stretch>
            <a:fillRect/>
          </a:stretch>
        </p:blipFill>
        <p:spPr>
          <a:xfrm>
            <a:off x="10950034" y="16625724"/>
            <a:ext cx="1239231" cy="1590486"/>
          </a:xfrm>
          <a:prstGeom prst="rect">
            <a:avLst/>
          </a:prstGeom>
        </p:spPr>
      </p:pic>
      <p:pic>
        <p:nvPicPr>
          <p:cNvPr id="168" name="Picture 4">
            <a:extLst>
              <a:ext uri="{FF2B5EF4-FFF2-40B4-BE49-F238E27FC236}">
                <a16:creationId xmlns:a16="http://schemas.microsoft.com/office/drawing/2014/main" id="{47552A33-F699-3E3E-0C5B-53DC5DFAD8D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9725" y="1950456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31D72E43-3A9A-19D7-0304-1A05EBE9CEC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16200000">
            <a:off x="6690281" y="1922744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CD90FF7D-DB4C-D6A0-CC02-009659365CC8}"/>
              </a:ext>
            </a:extLst>
          </p:cNvPr>
          <p:cNvSpPr/>
          <p:nvPr/>
        </p:nvSpPr>
        <p:spPr>
          <a:xfrm>
            <a:off x="10154351" y="1972038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9264AF6E-C907-ABDC-AAA0-EB2CE006964C}"/>
              </a:ext>
            </a:extLst>
          </p:cNvPr>
          <p:cNvPicPr>
            <a:picLocks noChangeAspect="1"/>
          </p:cNvPicPr>
          <p:nvPr/>
        </p:nvPicPr>
        <p:blipFill>
          <a:blip r:embed="rId30">
            <a:extLst>
              <a:ext uri="{28A0092B-C50C-407E-A947-70E740481C1C}">
                <a14:useLocalDpi xmlns:a14="http://schemas.microsoft.com/office/drawing/2010/main" val="0"/>
              </a:ext>
            </a:extLst>
          </a:blip>
          <a:srcRect b="26049"/>
          <a:stretch>
            <a:fillRect/>
          </a:stretch>
        </p:blipFill>
        <p:spPr>
          <a:xfrm>
            <a:off x="12689624" y="17306986"/>
            <a:ext cx="2074085" cy="1014288"/>
          </a:xfrm>
          <a:prstGeom prst="rect">
            <a:avLst/>
          </a:prstGeom>
        </p:spPr>
      </p:pic>
      <p:pic>
        <p:nvPicPr>
          <p:cNvPr id="53" name="Picture 2">
            <a:extLst>
              <a:ext uri="{FF2B5EF4-FFF2-40B4-BE49-F238E27FC236}">
                <a16:creationId xmlns:a16="http://schemas.microsoft.com/office/drawing/2014/main" id="{426BDDC5-1495-02D8-2016-DF2A14031C7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30367" y="1957195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E478DE5B-8157-E22B-4630-1C3B6EC1F4A2}"/>
              </a:ext>
            </a:extLst>
          </p:cNvPr>
          <p:cNvPicPr>
            <a:picLocks noChangeAspect="1"/>
          </p:cNvPicPr>
          <p:nvPr/>
        </p:nvPicPr>
        <p:blipFill>
          <a:blip r:embed="rId32"/>
          <a:srcRect l="5369" r="11358"/>
          <a:stretch>
            <a:fillRect/>
          </a:stretch>
        </p:blipFill>
        <p:spPr>
          <a:xfrm>
            <a:off x="12737244" y="13347295"/>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A15810C1-7B8D-D084-9D3A-DF9E6B599C4C}"/>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ADFAB14-6FD6-4E57-E70D-480BE8D369A5}"/>
              </a:ext>
            </a:extLst>
          </p:cNvPr>
          <p:cNvSpPr txBox="1"/>
          <p:nvPr/>
        </p:nvSpPr>
        <p:spPr>
          <a:xfrm>
            <a:off x="17735041" y="564471"/>
            <a:ext cx="12550625" cy="3785652"/>
          </a:xfrm>
          <a:prstGeom prst="rect">
            <a:avLst/>
          </a:prstGeom>
          <a:noFill/>
        </p:spPr>
        <p:txBody>
          <a:bodyPr wrap="square" rtlCol="0">
            <a:spAutoFit/>
          </a:bodyPr>
          <a:lstStyle/>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私たちは、ライト級リーグに出場する高校生</a:t>
            </a:r>
            <a:r>
              <a:rPr lang="en-US" altLang="ja-JP" sz="1000" dirty="0">
                <a:solidFill>
                  <a:schemeClr val="bg1"/>
                </a:solidFill>
                <a:latin typeface="游ゴシック" panose="020B0400000000000000" pitchFamily="50" charset="-128"/>
                <a:ea typeface="游ゴシック" panose="020B0400000000000000" pitchFamily="50" charset="-128"/>
              </a:rPr>
              <a:t>4</a:t>
            </a:r>
            <a:r>
              <a:rPr lang="ja-JP" altLang="en-US" sz="1000" dirty="0">
                <a:solidFill>
                  <a:schemeClr val="bg1"/>
                </a:solidFill>
                <a:latin typeface="游ゴシック" panose="020B0400000000000000" pitchFamily="50" charset="-128"/>
                <a:ea typeface="游ゴシック" panose="020B0400000000000000" pitchFamily="50" charset="-128"/>
              </a:rPr>
              <a:t>名からなるチーム「ムナコイージス」です。</a:t>
            </a:r>
            <a:r>
              <a:rPr lang="en-US" altLang="ja-JP" sz="1000" dirty="0">
                <a:solidFill>
                  <a:schemeClr val="bg1"/>
                </a:solidFill>
                <a:latin typeface="游ゴシック" panose="020B0400000000000000" pitchFamily="50" charset="-128"/>
                <a:ea typeface="游ゴシック" panose="020B0400000000000000" pitchFamily="50" charset="-128"/>
              </a:rPr>
              <a:t>2023</a:t>
            </a:r>
            <a:r>
              <a:rPr lang="ja-JP" altLang="en-US" sz="1000" dirty="0">
                <a:solidFill>
                  <a:schemeClr val="bg1"/>
                </a:solidFill>
                <a:latin typeface="游ゴシック" panose="020B0400000000000000" pitchFamily="50" charset="-128"/>
                <a:ea typeface="游ゴシック" panose="020B0400000000000000" pitchFamily="50" charset="-128"/>
              </a:rPr>
              <a:t>年シーズンより活動を開始し、日々のロボット製作を通して着実に技術を磨いてきました。</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活動開始当初は、特別なスキルを持ったメンバーは皆無でしたが、メカ設計、プログラミング、回路設計に日々取り組み、試行錯誤を繰り返しながら知識と経験を積み重ねてきました。</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初年度は予選会で</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位を獲得し、ジャパンオープンへの出場権を獲得しました。しかし、本戦では</a:t>
            </a:r>
            <a:r>
              <a:rPr lang="en-US" altLang="ja-JP" sz="1000" dirty="0">
                <a:solidFill>
                  <a:schemeClr val="bg1"/>
                </a:solidFill>
                <a:latin typeface="游ゴシック" panose="020B0400000000000000" pitchFamily="50" charset="-128"/>
                <a:ea typeface="游ゴシック" panose="020B0400000000000000" pitchFamily="50" charset="-128"/>
              </a:rPr>
              <a:t>64</a:t>
            </a:r>
            <a:r>
              <a:rPr lang="ja-JP" altLang="en-US" sz="1000" dirty="0">
                <a:solidFill>
                  <a:schemeClr val="bg1"/>
                </a:solidFill>
                <a:latin typeface="游ゴシック" panose="020B0400000000000000" pitchFamily="50" charset="-128"/>
                <a:ea typeface="游ゴシック" panose="020B0400000000000000" pitchFamily="50" charset="-128"/>
              </a:rPr>
              <a:t>チーム中</a:t>
            </a:r>
            <a:r>
              <a:rPr lang="en-US" altLang="ja-JP" sz="1000" dirty="0">
                <a:solidFill>
                  <a:schemeClr val="bg1"/>
                </a:solidFill>
                <a:latin typeface="游ゴシック" panose="020B0400000000000000" pitchFamily="50" charset="-128"/>
                <a:ea typeface="游ゴシック" panose="020B0400000000000000" pitchFamily="50" charset="-128"/>
              </a:rPr>
              <a:t>31</a:t>
            </a:r>
            <a:r>
              <a:rPr lang="ja-JP" altLang="en-US" sz="1000" dirty="0">
                <a:solidFill>
                  <a:schemeClr val="bg1"/>
                </a:solidFill>
                <a:latin typeface="游ゴシック" panose="020B0400000000000000" pitchFamily="50" charset="-128"/>
                <a:ea typeface="游ゴシック" panose="020B0400000000000000" pitchFamily="50" charset="-128"/>
              </a:rPr>
              <a:t>位という残念な結果に終わりました。</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それでも諦めずに努力を続け、今年はジャパンオープンで優勝を果たしました。さらに、ベストプレゼンテーション賞も受賞しました。</a:t>
            </a: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メカ設計には</a:t>
            </a:r>
            <a:r>
              <a:rPr lang="en-US" altLang="ja-JP" sz="1000" dirty="0">
                <a:solidFill>
                  <a:schemeClr val="bg1"/>
                </a:solidFill>
                <a:latin typeface="游ゴシック" panose="020B0400000000000000" pitchFamily="50" charset="-128"/>
                <a:ea typeface="游ゴシック" panose="020B0400000000000000" pitchFamily="50" charset="-128"/>
              </a:rPr>
              <a:t>Autodesk Fusion</a:t>
            </a:r>
            <a:r>
              <a:rPr lang="ja-JP" altLang="en-US" sz="1000" dirty="0">
                <a:solidFill>
                  <a:schemeClr val="bg1"/>
                </a:solidFill>
                <a:latin typeface="游ゴシック" panose="020B0400000000000000" pitchFamily="50" charset="-128"/>
                <a:ea typeface="游ゴシック" panose="020B0400000000000000" pitchFamily="50" charset="-128"/>
              </a:rPr>
              <a:t>、回路設計には</a:t>
            </a:r>
            <a:r>
              <a:rPr lang="en-US" altLang="ja-JP" sz="1000" dirty="0" err="1">
                <a:solidFill>
                  <a:schemeClr val="bg1"/>
                </a:solidFill>
                <a:latin typeface="游ゴシック" panose="020B0400000000000000" pitchFamily="50" charset="-128"/>
                <a:ea typeface="游ゴシック" panose="020B0400000000000000" pitchFamily="50" charset="-128"/>
              </a:rPr>
              <a:t>KiCad</a:t>
            </a:r>
            <a:r>
              <a:rPr lang="ja-JP" altLang="en-US" sz="1000" dirty="0">
                <a:solidFill>
                  <a:schemeClr val="bg1"/>
                </a:solidFill>
                <a:latin typeface="游ゴシック" panose="020B0400000000000000" pitchFamily="50" charset="-128"/>
                <a:ea typeface="游ゴシック" panose="020B0400000000000000" pitchFamily="50" charset="-128"/>
              </a:rPr>
              <a:t>を主に使用しています。製作には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プリンターと</a:t>
            </a:r>
            <a:r>
              <a:rPr lang="en-US" altLang="ja-JP" sz="1000" dirty="0">
                <a:solidFill>
                  <a:schemeClr val="bg1"/>
                </a:solidFill>
                <a:latin typeface="游ゴシック" panose="020B0400000000000000" pitchFamily="50" charset="-128"/>
                <a:ea typeface="游ゴシック" panose="020B0400000000000000" pitchFamily="50" charset="-128"/>
              </a:rPr>
              <a:t>CNC</a:t>
            </a:r>
            <a:r>
              <a:rPr lang="ja-JP" altLang="en-US" sz="1000" dirty="0">
                <a:solidFill>
                  <a:schemeClr val="bg1"/>
                </a:solidFill>
                <a:latin typeface="游ゴシック" panose="020B0400000000000000" pitchFamily="50" charset="-128"/>
                <a:ea typeface="游ゴシック" panose="020B0400000000000000" pitchFamily="50" charset="-128"/>
              </a:rPr>
              <a:t>フライス盤を活用し、効率的かつ高精度なロボット開発を行っています。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プログラムは</a:t>
            </a:r>
            <a:r>
              <a:rPr lang="en-US" altLang="ja-JP" sz="1000" dirty="0">
                <a:solidFill>
                  <a:schemeClr val="bg1"/>
                </a:solidFill>
                <a:latin typeface="游ゴシック" panose="020B0400000000000000" pitchFamily="50" charset="-128"/>
                <a:ea typeface="游ゴシック" panose="020B0400000000000000" pitchFamily="50" charset="-128"/>
              </a:rPr>
              <a:t>Visual Studio Code</a:t>
            </a:r>
            <a:r>
              <a:rPr lang="ja-JP" altLang="en-US" sz="1000" dirty="0">
                <a:solidFill>
                  <a:schemeClr val="bg1"/>
                </a:solidFill>
                <a:latin typeface="游ゴシック" panose="020B0400000000000000" pitchFamily="50" charset="-128"/>
                <a:ea typeface="游ゴシック" panose="020B0400000000000000" pitchFamily="50" charset="-128"/>
              </a:rPr>
              <a:t>で記述し、マイコン制御には</a:t>
            </a:r>
            <a:r>
              <a:rPr lang="en-US" altLang="ja-JP" sz="1000" dirty="0">
                <a:solidFill>
                  <a:schemeClr val="bg1"/>
                </a:solidFill>
                <a:latin typeface="游ゴシック" panose="020B0400000000000000" pitchFamily="50" charset="-128"/>
                <a:ea typeface="游ゴシック" panose="020B0400000000000000" pitchFamily="50" charset="-128"/>
              </a:rPr>
              <a:t>C++</a:t>
            </a:r>
            <a:r>
              <a:rPr lang="ja-JP" altLang="en-US" sz="1000" dirty="0">
                <a:solidFill>
                  <a:schemeClr val="bg1"/>
                </a:solidFill>
                <a:latin typeface="游ゴシック" panose="020B0400000000000000" pitchFamily="50" charset="-128"/>
                <a:ea typeface="游ゴシック" panose="020B0400000000000000" pitchFamily="50" charset="-128"/>
              </a:rPr>
              <a:t>、カメラ制御には</a:t>
            </a:r>
            <a:r>
              <a:rPr lang="en-US" altLang="ja-JP" sz="1000" dirty="0">
                <a:solidFill>
                  <a:schemeClr val="bg1"/>
                </a:solidFill>
                <a:latin typeface="游ゴシック" panose="020B0400000000000000" pitchFamily="50" charset="-128"/>
                <a:ea typeface="游ゴシック" panose="020B0400000000000000" pitchFamily="50" charset="-128"/>
              </a:rPr>
              <a:t>Micro Python</a:t>
            </a:r>
            <a:r>
              <a:rPr lang="ja-JP" altLang="en-US" sz="1000" dirty="0">
                <a:solidFill>
                  <a:schemeClr val="bg1"/>
                </a:solidFill>
                <a:latin typeface="游ゴシック" panose="020B0400000000000000" pitchFamily="50" charset="-128"/>
                <a:ea typeface="游ゴシック" panose="020B0400000000000000" pitchFamily="50" charset="-128"/>
              </a:rPr>
              <a:t>を使用し、</a:t>
            </a:r>
            <a:r>
              <a:rPr lang="en-US" altLang="ja-JP" sz="1000" dirty="0">
                <a:solidFill>
                  <a:schemeClr val="bg1"/>
                </a:solidFill>
                <a:latin typeface="游ゴシック" panose="020B0400000000000000" pitchFamily="50" charset="-128"/>
                <a:ea typeface="游ゴシック" panose="020B0400000000000000" pitchFamily="50" charset="-128"/>
              </a:rPr>
              <a:t>Open MV IDE</a:t>
            </a:r>
            <a:r>
              <a:rPr lang="ja-JP" altLang="en-US" sz="1000" dirty="0">
                <a:solidFill>
                  <a:schemeClr val="bg1"/>
                </a:solidFill>
                <a:latin typeface="游ゴシック" panose="020B0400000000000000" pitchFamily="50" charset="-128"/>
                <a:ea typeface="游ゴシック" panose="020B0400000000000000" pitchFamily="50" charset="-128"/>
              </a:rPr>
              <a:t>で開発しています。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ロボット本体には軽量かつ高い耐久性を実現するため、ジュラルミンを採用しています。バッテリーボックスやサイドカバーなどの外装部品は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プリンターを用いて自社製作することで、設計の自由度を高めています。回路基板は、スポンサーである</a:t>
            </a:r>
            <a:r>
              <a:rPr lang="en-US" altLang="ja-JP" sz="1000" dirty="0">
                <a:solidFill>
                  <a:schemeClr val="bg1"/>
                </a:solidFill>
                <a:latin typeface="游ゴシック" panose="020B0400000000000000" pitchFamily="50" charset="-128"/>
                <a:ea typeface="游ゴシック" panose="020B0400000000000000" pitchFamily="50" charset="-128"/>
              </a:rPr>
              <a:t>JLCPCB</a:t>
            </a:r>
            <a:r>
              <a:rPr lang="ja-JP" altLang="en-US" sz="1000" dirty="0">
                <a:solidFill>
                  <a:schemeClr val="bg1"/>
                </a:solidFill>
                <a:latin typeface="游ゴシック" panose="020B0400000000000000" pitchFamily="50" charset="-128"/>
                <a:ea typeface="游ゴシック" panose="020B0400000000000000" pitchFamily="50" charset="-128"/>
              </a:rPr>
              <a:t>に高精度な製作を依頼し、安定した回路構成を実現しました。</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カメラシステムには、塩化ビニルを熱圧着して自社製作した全方位ミラーを採用しました。これにより、</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台のカメラで</a:t>
            </a:r>
            <a:r>
              <a:rPr lang="en-US" altLang="ja-JP" sz="1000" dirty="0">
                <a:solidFill>
                  <a:schemeClr val="bg1"/>
                </a:solidFill>
                <a:latin typeface="游ゴシック" panose="020B0400000000000000" pitchFamily="50" charset="-128"/>
                <a:ea typeface="游ゴシック" panose="020B0400000000000000" pitchFamily="50" charset="-128"/>
              </a:rPr>
              <a:t>360</a:t>
            </a:r>
            <a:r>
              <a:rPr lang="ja-JP" altLang="en-US" sz="1000" dirty="0">
                <a:solidFill>
                  <a:schemeClr val="bg1"/>
                </a:solidFill>
                <a:latin typeface="游ゴシック" panose="020B0400000000000000" pitchFamily="50" charset="-128"/>
                <a:ea typeface="游ゴシック" panose="020B0400000000000000" pitchFamily="50" charset="-128"/>
              </a:rPr>
              <a:t>度の視野を確保しながら、大幅なコスト削減を実現しています。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さらに、</a:t>
            </a:r>
            <a:r>
              <a:rPr lang="en-US" altLang="ja-JP" sz="1000" dirty="0">
                <a:solidFill>
                  <a:schemeClr val="bg1"/>
                </a:solidFill>
                <a:latin typeface="游ゴシック" panose="020B0400000000000000" pitchFamily="50" charset="-128"/>
                <a:ea typeface="游ゴシック" panose="020B0400000000000000" pitchFamily="50" charset="-128"/>
              </a:rPr>
              <a:t>TAKAHA</a:t>
            </a:r>
            <a:r>
              <a:rPr lang="ja-JP" altLang="en-US" sz="1000" dirty="0">
                <a:solidFill>
                  <a:schemeClr val="bg1"/>
                </a:solidFill>
                <a:latin typeface="游ゴシック" panose="020B0400000000000000" pitchFamily="50" charset="-128"/>
                <a:ea typeface="游ゴシック" panose="020B0400000000000000" pitchFamily="50" charset="-128"/>
              </a:rPr>
              <a:t>社から提供されたソレノイドを用いてキッカー機構を搭載しています。</a:t>
            </a: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近年多くのチームが悩まされている「ラインアウト」の問題に対処するため、速度制御機能を搭載しました。</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ロボットは移動中にリアルタイムで速度を計測し、コートの位置に応じて最適な速度で走行することで、最高速でのラインアウトを防止します。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さらに、オムニホイールは二重構造を採用しています。二重構造により床面との接地面積が拡大し、ブレーキ性能が向上しています。</a:t>
            </a: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ラインセンサーには赤色</a:t>
            </a:r>
            <a:r>
              <a:rPr lang="en-US" altLang="ja-JP" sz="1000" dirty="0">
                <a:solidFill>
                  <a:schemeClr val="bg1"/>
                </a:solidFill>
                <a:latin typeface="游ゴシック" panose="020B0400000000000000" pitchFamily="50" charset="-128"/>
                <a:ea typeface="游ゴシック" panose="020B0400000000000000" pitchFamily="50" charset="-128"/>
              </a:rPr>
              <a:t>LED</a:t>
            </a:r>
            <a:r>
              <a:rPr lang="ja-JP" altLang="en-US" sz="1000" dirty="0">
                <a:solidFill>
                  <a:schemeClr val="bg1"/>
                </a:solidFill>
                <a:latin typeface="游ゴシック" panose="020B0400000000000000" pitchFamily="50" charset="-128"/>
                <a:ea typeface="游ゴシック" panose="020B0400000000000000" pitchFamily="50" charset="-128"/>
              </a:rPr>
              <a:t>を採用し、応答速度と精度を向上させました。これらの工夫により、ラインエリアの強化が図られています。</a:t>
            </a: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ボール検出には、限られたピン数でも複数の入力を処理できるマルチプレクサを採用し、移動平均処理によってノイズの多い値を安定化しています。さらに、</a:t>
            </a:r>
            <a:r>
              <a:rPr lang="en-US" altLang="ja-JP" sz="1000" dirty="0">
                <a:solidFill>
                  <a:schemeClr val="bg1"/>
                </a:solidFill>
                <a:latin typeface="游ゴシック" panose="020B0400000000000000" pitchFamily="50" charset="-128"/>
                <a:ea typeface="游ゴシック" panose="020B0400000000000000" pitchFamily="50" charset="-128"/>
              </a:rPr>
              <a:t>LCD</a:t>
            </a:r>
            <a:r>
              <a:rPr lang="ja-JP" altLang="en-US" sz="1000" dirty="0">
                <a:solidFill>
                  <a:schemeClr val="bg1"/>
                </a:solidFill>
                <a:latin typeface="游ゴシック" panose="020B0400000000000000" pitchFamily="50" charset="-128"/>
                <a:ea typeface="游ゴシック" panose="020B0400000000000000" pitchFamily="50" charset="-128"/>
              </a:rPr>
              <a:t>モニターを搭載することで、</a:t>
            </a:r>
            <a:r>
              <a:rPr lang="en-US" altLang="ja-JP" sz="1000" dirty="0">
                <a:solidFill>
                  <a:schemeClr val="bg1"/>
                </a:solidFill>
                <a:latin typeface="游ゴシック" panose="020B0400000000000000" pitchFamily="50" charset="-128"/>
                <a:ea typeface="游ゴシック" panose="020B0400000000000000" pitchFamily="50" charset="-128"/>
              </a:rPr>
              <a:t>PC</a:t>
            </a:r>
            <a:r>
              <a:rPr lang="ja-JP" altLang="en-US" sz="1000" dirty="0">
                <a:solidFill>
                  <a:schemeClr val="bg1"/>
                </a:solidFill>
                <a:latin typeface="游ゴシック" panose="020B0400000000000000" pitchFamily="50" charset="-128"/>
                <a:ea typeface="游ゴシック" panose="020B0400000000000000" pitchFamily="50" charset="-128"/>
              </a:rPr>
              <a:t>に接続することなく、様々な値をリアルタイムで確認できます。</a:t>
            </a: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世界選手権に向けて、ロボットの設計を見直しました。これまでアタッカー用とゴールキーパー用で異なっていたロボットの形状を統一しました。両方の役割の利点を兼ね備えた</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体の同一ロボットを採用することで、試合中に即座に役割を切り替えることが可能になりました。さらに、センサーや基板も全て標準化することで、部品管理の効率化と互換性の向上を実現しています。私たちの活動は</a:t>
            </a:r>
            <a:r>
              <a:rPr lang="en-US" altLang="ja-JP" sz="1000" dirty="0">
                <a:solidFill>
                  <a:schemeClr val="bg1"/>
                </a:solidFill>
                <a:latin typeface="游ゴシック" panose="020B0400000000000000" pitchFamily="50" charset="-128"/>
                <a:ea typeface="游ゴシック" panose="020B0400000000000000" pitchFamily="50" charset="-128"/>
              </a:rPr>
              <a:t>X</a:t>
            </a:r>
            <a:r>
              <a:rPr lang="ja-JP" altLang="en-US" sz="1000" dirty="0">
                <a:solidFill>
                  <a:schemeClr val="bg1"/>
                </a:solidFill>
                <a:latin typeface="游ゴシック" panose="020B0400000000000000" pitchFamily="50" charset="-128"/>
                <a:ea typeface="游ゴシック" panose="020B0400000000000000" pitchFamily="50" charset="-128"/>
              </a:rPr>
              <a:t>（旧</a:t>
            </a:r>
            <a:r>
              <a:rPr lang="en-US" altLang="ja-JP" sz="1000" dirty="0">
                <a:solidFill>
                  <a:schemeClr val="bg1"/>
                </a:solidFill>
                <a:latin typeface="游ゴシック" panose="020B0400000000000000" pitchFamily="50" charset="-128"/>
                <a:ea typeface="游ゴシック" panose="020B0400000000000000" pitchFamily="50" charset="-128"/>
              </a:rPr>
              <a:t>Twitter</a:t>
            </a:r>
            <a:r>
              <a:rPr lang="ja-JP" altLang="en-US" sz="1000" dirty="0">
                <a:solidFill>
                  <a:schemeClr val="bg1"/>
                </a:solidFill>
                <a:latin typeface="游ゴシック" panose="020B0400000000000000" pitchFamily="50" charset="-128"/>
                <a:ea typeface="游ゴシック" panose="020B0400000000000000" pitchFamily="50" charset="-128"/>
              </a:rPr>
              <a:t>）でフォローできます。また、</a:t>
            </a:r>
            <a:r>
              <a:rPr lang="en-US" altLang="ja-JP" sz="1000" dirty="0">
                <a:solidFill>
                  <a:schemeClr val="bg1"/>
                </a:solidFill>
                <a:latin typeface="游ゴシック" panose="020B0400000000000000" pitchFamily="50" charset="-128"/>
                <a:ea typeface="游ゴシック" panose="020B0400000000000000" pitchFamily="50" charset="-128"/>
              </a:rPr>
              <a:t>GitHub</a:t>
            </a:r>
            <a:r>
              <a:rPr lang="ja-JP" altLang="en-US" sz="1000" dirty="0">
                <a:solidFill>
                  <a:schemeClr val="bg1"/>
                </a:solidFill>
                <a:latin typeface="游ゴシック" panose="020B0400000000000000" pitchFamily="50" charset="-128"/>
                <a:ea typeface="游ゴシック" panose="020B0400000000000000" pitchFamily="50" charset="-128"/>
              </a:rPr>
              <a:t>でもすべてのデータを公開しています。</a:t>
            </a:r>
          </a:p>
        </p:txBody>
      </p:sp>
      <p:sp>
        <p:nvSpPr>
          <p:cNvPr id="11" name="正方形/長方形 1">
            <a:extLst>
              <a:ext uri="{FF2B5EF4-FFF2-40B4-BE49-F238E27FC236}">
                <a16:creationId xmlns:a16="http://schemas.microsoft.com/office/drawing/2014/main" id="{FED00164-55A3-EC88-C529-4496D0200E07}"/>
              </a:ext>
            </a:extLst>
          </p:cNvPr>
          <p:cNvSpPr/>
          <p:nvPr/>
        </p:nvSpPr>
        <p:spPr>
          <a:xfrm rot="19361287">
            <a:off x="1241073" y="1866687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7594E19E-BE54-0976-82EF-8644D94864CA}"/>
              </a:ext>
            </a:extLst>
          </p:cNvPr>
          <p:cNvGrpSpPr/>
          <p:nvPr/>
        </p:nvGrpSpPr>
        <p:grpSpPr>
          <a:xfrm>
            <a:off x="155494" y="17763545"/>
            <a:ext cx="254081" cy="1048350"/>
            <a:chOff x="251917" y="1306348"/>
            <a:chExt cx="290934" cy="1048350"/>
          </a:xfrm>
        </p:grpSpPr>
        <p:sp>
          <p:nvSpPr>
            <p:cNvPr id="14" name="矢印: 下 64">
              <a:extLst>
                <a:ext uri="{FF2B5EF4-FFF2-40B4-BE49-F238E27FC236}">
                  <a16:creationId xmlns:a16="http://schemas.microsoft.com/office/drawing/2014/main" id="{41C9905A-DE8E-485C-CCC8-98EA9331E9DF}"/>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881E230F-63AE-A254-325E-5A20FE0F5C1E}"/>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C435150F-E04B-83D5-0BB7-54113E95784F}"/>
              </a:ext>
            </a:extLst>
          </p:cNvPr>
          <p:cNvSpPr/>
          <p:nvPr/>
        </p:nvSpPr>
        <p:spPr>
          <a:xfrm>
            <a:off x="1704013" y="1733065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38AF7038-1DD1-B8FD-001C-5AE0AB82B087}"/>
              </a:ext>
            </a:extLst>
          </p:cNvPr>
          <p:cNvGrpSpPr/>
          <p:nvPr/>
        </p:nvGrpSpPr>
        <p:grpSpPr>
          <a:xfrm>
            <a:off x="607218" y="17777017"/>
            <a:ext cx="744675" cy="200052"/>
            <a:chOff x="738039" y="1302181"/>
            <a:chExt cx="525853" cy="184663"/>
          </a:xfrm>
        </p:grpSpPr>
        <p:sp>
          <p:nvSpPr>
            <p:cNvPr id="19" name="矢印: 下 68">
              <a:extLst>
                <a:ext uri="{FF2B5EF4-FFF2-40B4-BE49-F238E27FC236}">
                  <a16:creationId xmlns:a16="http://schemas.microsoft.com/office/drawing/2014/main" id="{2D0F9D8D-0E73-58E2-73A1-A79F21897F04}"/>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7E6CE7E3-3797-20AB-2C61-D21BF207B001}"/>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E7D89BE5-D9AD-E06E-8072-E659EB112FA3}"/>
              </a:ext>
            </a:extLst>
          </p:cNvPr>
          <p:cNvSpPr/>
          <p:nvPr/>
        </p:nvSpPr>
        <p:spPr>
          <a:xfrm>
            <a:off x="188668" y="1724983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F5D0EBA1-7C75-2277-11DF-9C30D3A777D6}"/>
              </a:ext>
            </a:extLst>
          </p:cNvPr>
          <p:cNvSpPr/>
          <p:nvPr/>
        </p:nvSpPr>
        <p:spPr>
          <a:xfrm>
            <a:off x="1533760" y="180518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E3A2CC36-1A45-EC97-FF3E-3C3F5B6C2718}"/>
              </a:ext>
            </a:extLst>
          </p:cNvPr>
          <p:cNvSpPr/>
          <p:nvPr/>
        </p:nvSpPr>
        <p:spPr>
          <a:xfrm>
            <a:off x="3677669" y="1732970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C9068353-5273-7EAE-3FDA-AA5AB232D1E5}"/>
              </a:ext>
            </a:extLst>
          </p:cNvPr>
          <p:cNvGrpSpPr/>
          <p:nvPr/>
        </p:nvGrpSpPr>
        <p:grpSpPr>
          <a:xfrm>
            <a:off x="622645" y="19695323"/>
            <a:ext cx="525853" cy="200790"/>
            <a:chOff x="717429" y="3023957"/>
            <a:chExt cx="525853" cy="180438"/>
          </a:xfrm>
        </p:grpSpPr>
        <p:sp>
          <p:nvSpPr>
            <p:cNvPr id="26" name="矢印: 下 73">
              <a:extLst>
                <a:ext uri="{FF2B5EF4-FFF2-40B4-BE49-F238E27FC236}">
                  <a16:creationId xmlns:a16="http://schemas.microsoft.com/office/drawing/2014/main" id="{3C0DEED2-357B-18AF-F2EA-B7C78812B4E9}"/>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91560CA6-2142-608F-2287-2B85F32927BB}"/>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7FCFF107-B5BA-608D-B0B3-72C92B04B71F}"/>
              </a:ext>
            </a:extLst>
          </p:cNvPr>
          <p:cNvSpPr/>
          <p:nvPr/>
        </p:nvSpPr>
        <p:spPr>
          <a:xfrm>
            <a:off x="3148435" y="1860094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EF7CF5D6-D743-AE0B-8F8B-A6914D7194F9}"/>
              </a:ext>
            </a:extLst>
          </p:cNvPr>
          <p:cNvSpPr/>
          <p:nvPr/>
        </p:nvSpPr>
        <p:spPr>
          <a:xfrm rot="16200004">
            <a:off x="3553230" y="197817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0949139C-72E3-CCEF-308B-B064063B0F95}"/>
              </a:ext>
            </a:extLst>
          </p:cNvPr>
          <p:cNvSpPr/>
          <p:nvPr/>
        </p:nvSpPr>
        <p:spPr>
          <a:xfrm rot="16200004">
            <a:off x="3471547" y="192182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52B3AC56-C185-4031-AF38-7C489860673A}"/>
              </a:ext>
            </a:extLst>
          </p:cNvPr>
          <p:cNvSpPr/>
          <p:nvPr/>
        </p:nvSpPr>
        <p:spPr>
          <a:xfrm>
            <a:off x="3048957" y="195119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7CF07E57-91D3-81C7-C88D-77C37268BF09}"/>
              </a:ext>
            </a:extLst>
          </p:cNvPr>
          <p:cNvSpPr txBox="1"/>
          <p:nvPr/>
        </p:nvSpPr>
        <p:spPr>
          <a:xfrm>
            <a:off x="3429549" y="193532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B61713E2-9FC8-5F6E-EF87-F5542F00A9BD}"/>
              </a:ext>
            </a:extLst>
          </p:cNvPr>
          <p:cNvSpPr txBox="1"/>
          <p:nvPr/>
        </p:nvSpPr>
        <p:spPr>
          <a:xfrm>
            <a:off x="3425312" y="198644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9559AB21-10A7-D07A-A3AA-39707E40E222}"/>
              </a:ext>
            </a:extLst>
          </p:cNvPr>
          <p:cNvSpPr/>
          <p:nvPr/>
        </p:nvSpPr>
        <p:spPr>
          <a:xfrm rot="14229006">
            <a:off x="2861775" y="1860356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5C7BA545-033A-B338-F89F-5FDC770E9A28}"/>
              </a:ext>
            </a:extLst>
          </p:cNvPr>
          <p:cNvSpPr/>
          <p:nvPr/>
        </p:nvSpPr>
        <p:spPr>
          <a:xfrm rot="16200004">
            <a:off x="2243113" y="1977750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7842EA4F-6C92-4158-67E0-5757BCE9DCFA}"/>
              </a:ext>
            </a:extLst>
          </p:cNvPr>
          <p:cNvPicPr>
            <a:picLocks noChangeAspect="1"/>
          </p:cNvPicPr>
          <p:nvPr/>
        </p:nvPicPr>
        <p:blipFill>
          <a:blip r:embed="rId34">
            <a:clrChange>
              <a:clrFrom>
                <a:srgbClr val="FFFFFF"/>
              </a:clrFrom>
              <a:clrTo>
                <a:srgbClr val="FFFFFF">
                  <a:alpha val="0"/>
                </a:srgbClr>
              </a:clrTo>
            </a:clrChange>
          </a:blip>
          <a:srcRect/>
          <a:stretch>
            <a:fillRect/>
          </a:stretch>
        </p:blipFill>
        <p:spPr>
          <a:xfrm>
            <a:off x="976642" y="17266188"/>
            <a:ext cx="707032" cy="510893"/>
          </a:xfrm>
          <a:prstGeom prst="rect">
            <a:avLst/>
          </a:prstGeom>
          <a:noFill/>
          <a:ln cap="flat">
            <a:noFill/>
          </a:ln>
        </p:spPr>
      </p:pic>
      <p:sp>
        <p:nvSpPr>
          <p:cNvPr id="45" name="正方形/長方形 253">
            <a:extLst>
              <a:ext uri="{FF2B5EF4-FFF2-40B4-BE49-F238E27FC236}">
                <a16:creationId xmlns:a16="http://schemas.microsoft.com/office/drawing/2014/main" id="{2CFA825A-E975-CBF5-ABC0-959E6C938FE9}"/>
              </a:ext>
            </a:extLst>
          </p:cNvPr>
          <p:cNvSpPr/>
          <p:nvPr/>
        </p:nvSpPr>
        <p:spPr>
          <a:xfrm>
            <a:off x="3280326" y="1839711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2D55519B-64A6-E909-5DF8-1EB850FB45E8}"/>
              </a:ext>
            </a:extLst>
          </p:cNvPr>
          <p:cNvSpPr/>
          <p:nvPr/>
        </p:nvSpPr>
        <p:spPr>
          <a:xfrm rot="16200004">
            <a:off x="2193403" y="1850351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95FDB6D4-AB2E-8B0B-54F0-5F491BF300AA}"/>
              </a:ext>
            </a:extLst>
          </p:cNvPr>
          <p:cNvSpPr/>
          <p:nvPr/>
        </p:nvSpPr>
        <p:spPr>
          <a:xfrm rot="16200004">
            <a:off x="2157097" y="192278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3C1E4D1-532F-9CAC-E78E-DC43E37AD267}"/>
              </a:ext>
            </a:extLst>
          </p:cNvPr>
          <p:cNvSpPr/>
          <p:nvPr/>
        </p:nvSpPr>
        <p:spPr>
          <a:xfrm>
            <a:off x="1937019" y="1788940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9360744E-9D33-75B6-0CB8-F802B2DB07FF}"/>
              </a:ext>
            </a:extLst>
          </p:cNvPr>
          <p:cNvPicPr>
            <a:picLocks noChangeAspect="1"/>
          </p:cNvPicPr>
          <p:nvPr/>
        </p:nvPicPr>
        <p:blipFill>
          <a:blip r:embed="rId35"/>
          <a:srcRect t="24009" r="7915" b="27972"/>
          <a:stretch>
            <a:fillRect/>
          </a:stretch>
        </p:blipFill>
        <p:spPr>
          <a:xfrm rot="5400013">
            <a:off x="2777050" y="1802611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8CB76A07-1377-CE6D-772B-6D3D7D711E14}"/>
              </a:ext>
            </a:extLst>
          </p:cNvPr>
          <p:cNvSpPr/>
          <p:nvPr/>
        </p:nvSpPr>
        <p:spPr>
          <a:xfrm>
            <a:off x="1724979" y="187989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5C6A8387-B468-2106-F00C-23C577ADCC8D}"/>
              </a:ext>
            </a:extLst>
          </p:cNvPr>
          <p:cNvSpPr/>
          <p:nvPr/>
        </p:nvSpPr>
        <p:spPr>
          <a:xfrm>
            <a:off x="1734498" y="1950375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EE7347AA-945F-8379-4018-7B6902D65A7B}"/>
              </a:ext>
            </a:extLst>
          </p:cNvPr>
          <p:cNvSpPr/>
          <p:nvPr/>
        </p:nvSpPr>
        <p:spPr>
          <a:xfrm>
            <a:off x="1740442" y="2001916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5D7828F9-FFF7-03E2-B520-1C8B0DD42ABA}"/>
              </a:ext>
            </a:extLst>
          </p:cNvPr>
          <p:cNvGrpSpPr/>
          <p:nvPr/>
        </p:nvGrpSpPr>
        <p:grpSpPr>
          <a:xfrm>
            <a:off x="4038132" y="17253008"/>
            <a:ext cx="1115725" cy="525246"/>
            <a:chOff x="5192310" y="786609"/>
            <a:chExt cx="1115725" cy="498734"/>
          </a:xfrm>
        </p:grpSpPr>
        <p:pic>
          <p:nvPicPr>
            <p:cNvPr id="2240" name="図 83">
              <a:extLst>
                <a:ext uri="{FF2B5EF4-FFF2-40B4-BE49-F238E27FC236}">
                  <a16:creationId xmlns:a16="http://schemas.microsoft.com/office/drawing/2014/main" id="{C494A1BE-4375-7383-651F-157D912A5323}"/>
                </a:ext>
              </a:extLst>
            </p:cNvPr>
            <p:cNvPicPr>
              <a:picLocks noChangeAspect="1"/>
            </p:cNvPicPr>
            <p:nvPr/>
          </p:nvPicPr>
          <p:blipFill>
            <a:blip r:embed="rId36"/>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0FB77C7D-D965-C99D-1ED3-E5819BD220E4}"/>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B2946BBC-3B42-5F66-B92D-5993F2CC4A55}"/>
              </a:ext>
            </a:extLst>
          </p:cNvPr>
          <p:cNvSpPr/>
          <p:nvPr/>
        </p:nvSpPr>
        <p:spPr>
          <a:xfrm>
            <a:off x="199266" y="1990893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C83AF0AD-9C25-92A7-AB32-FB8C821615AA}"/>
              </a:ext>
            </a:extLst>
          </p:cNvPr>
          <p:cNvSpPr txBox="1"/>
          <p:nvPr/>
        </p:nvSpPr>
        <p:spPr>
          <a:xfrm>
            <a:off x="1318839" y="1989963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0993057D-8E0E-71B2-9D99-0D24BB02A3A6}"/>
              </a:ext>
            </a:extLst>
          </p:cNvPr>
          <p:cNvSpPr/>
          <p:nvPr/>
        </p:nvSpPr>
        <p:spPr>
          <a:xfrm>
            <a:off x="188668" y="1888321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3CE49033-B991-4582-5D14-0EB31FE2CE28}"/>
              </a:ext>
            </a:extLst>
          </p:cNvPr>
          <p:cNvPicPr>
            <a:picLocks noChangeAspect="1"/>
          </p:cNvPicPr>
          <p:nvPr/>
        </p:nvPicPr>
        <p:blipFill>
          <a:blip r:embed="rId37"/>
          <a:srcRect l="34172" t="6534" r="44752" b="11160"/>
          <a:stretch>
            <a:fillRect/>
          </a:stretch>
        </p:blipFill>
        <p:spPr>
          <a:xfrm rot="19050078">
            <a:off x="1140772" y="1982201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62B6F03C-F5BB-B4C8-F752-BE15C60A206A}"/>
              </a:ext>
            </a:extLst>
          </p:cNvPr>
          <p:cNvSpPr/>
          <p:nvPr/>
        </p:nvSpPr>
        <p:spPr>
          <a:xfrm>
            <a:off x="3587301" y="178190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8AE20EF3-6DC6-F8BD-3B6B-499F15F5B557}"/>
              </a:ext>
            </a:extLst>
          </p:cNvPr>
          <p:cNvPicPr>
            <a:picLocks noChangeAspect="1"/>
          </p:cNvPicPr>
          <p:nvPr/>
        </p:nvPicPr>
        <p:blipFill>
          <a:blip r:embed="rId38">
            <a:clrChange>
              <a:clrFrom>
                <a:srgbClr val="FFFFFF"/>
              </a:clrFrom>
              <a:clrTo>
                <a:srgbClr val="FFFFFF">
                  <a:alpha val="0"/>
                </a:srgbClr>
              </a:clrTo>
            </a:clrChange>
          </a:blip>
          <a:srcRect l="16100" t="6315" r="13231" b="6493"/>
          <a:stretch>
            <a:fillRect/>
          </a:stretch>
        </p:blipFill>
        <p:spPr>
          <a:xfrm>
            <a:off x="992915" y="18907894"/>
            <a:ext cx="636052" cy="727506"/>
          </a:xfrm>
          <a:prstGeom prst="rect">
            <a:avLst/>
          </a:prstGeom>
          <a:noFill/>
          <a:ln cap="flat">
            <a:noFill/>
          </a:ln>
        </p:spPr>
      </p:pic>
      <p:pic>
        <p:nvPicPr>
          <p:cNvPr id="84" name="図 2092">
            <a:extLst>
              <a:ext uri="{FF2B5EF4-FFF2-40B4-BE49-F238E27FC236}">
                <a16:creationId xmlns:a16="http://schemas.microsoft.com/office/drawing/2014/main" id="{47B8351F-4246-B1CF-9AFC-969EE392AF14}"/>
              </a:ext>
            </a:extLst>
          </p:cNvPr>
          <p:cNvPicPr>
            <a:picLocks noChangeAspect="1"/>
          </p:cNvPicPr>
          <p:nvPr/>
        </p:nvPicPr>
        <p:blipFill>
          <a:blip r:embed="rId39"/>
          <a:stretch>
            <a:fillRect/>
          </a:stretch>
        </p:blipFill>
        <p:spPr>
          <a:xfrm rot="19461222">
            <a:off x="2408592" y="19365866"/>
            <a:ext cx="596993" cy="667621"/>
          </a:xfrm>
          <a:prstGeom prst="rect">
            <a:avLst/>
          </a:prstGeom>
          <a:noFill/>
          <a:ln cap="flat">
            <a:noFill/>
          </a:ln>
        </p:spPr>
      </p:pic>
      <p:pic>
        <p:nvPicPr>
          <p:cNvPr id="86" name="図 2093">
            <a:extLst>
              <a:ext uri="{FF2B5EF4-FFF2-40B4-BE49-F238E27FC236}">
                <a16:creationId xmlns:a16="http://schemas.microsoft.com/office/drawing/2014/main" id="{C3DC2903-72B8-F04B-8935-6B5255F48479}"/>
              </a:ext>
            </a:extLst>
          </p:cNvPr>
          <p:cNvPicPr>
            <a:picLocks noChangeAspect="1"/>
          </p:cNvPicPr>
          <p:nvPr/>
        </p:nvPicPr>
        <p:blipFill>
          <a:blip r:embed="rId40"/>
          <a:srcRect l="35446" t="6000" r="33153" b="61181"/>
          <a:stretch>
            <a:fillRect/>
          </a:stretch>
        </p:blipFill>
        <p:spPr>
          <a:xfrm>
            <a:off x="2527831" y="200499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D1976880-7CEC-563B-5D38-2AD04E9926A5}"/>
              </a:ext>
            </a:extLst>
          </p:cNvPr>
          <p:cNvSpPr/>
          <p:nvPr/>
        </p:nvSpPr>
        <p:spPr>
          <a:xfrm>
            <a:off x="2043511" y="172548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69934F06-AAF7-AF0F-6A2E-E94769B2AA05}"/>
              </a:ext>
            </a:extLst>
          </p:cNvPr>
          <p:cNvPicPr>
            <a:picLocks noChangeAspect="1"/>
          </p:cNvPicPr>
          <p:nvPr/>
        </p:nvPicPr>
        <p:blipFill>
          <a:blip r:embed="rId41"/>
          <a:srcRect l="18438" t="31705" r="20482" b="39006"/>
          <a:stretch>
            <a:fillRect/>
          </a:stretch>
        </p:blipFill>
        <p:spPr>
          <a:xfrm>
            <a:off x="2872957" y="17308187"/>
            <a:ext cx="890268" cy="426896"/>
          </a:xfrm>
          <a:prstGeom prst="rect">
            <a:avLst/>
          </a:prstGeom>
          <a:noFill/>
          <a:ln cap="flat">
            <a:noFill/>
          </a:ln>
        </p:spPr>
      </p:pic>
      <p:pic>
        <p:nvPicPr>
          <p:cNvPr id="89" name="図 2096">
            <a:extLst>
              <a:ext uri="{FF2B5EF4-FFF2-40B4-BE49-F238E27FC236}">
                <a16:creationId xmlns:a16="http://schemas.microsoft.com/office/drawing/2014/main" id="{5071018D-D5C0-FF7C-8BCC-4C0DE26C759D}"/>
              </a:ext>
            </a:extLst>
          </p:cNvPr>
          <p:cNvPicPr>
            <a:picLocks noChangeAspect="1"/>
          </p:cNvPicPr>
          <p:nvPr/>
        </p:nvPicPr>
        <p:blipFill>
          <a:blip r:embed="rId42"/>
          <a:stretch>
            <a:fillRect/>
          </a:stretch>
        </p:blipFill>
        <p:spPr>
          <a:xfrm rot="16200004">
            <a:off x="4606624" y="1792948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D020EB3A-8338-43FF-7605-BFE6AD034FA0}"/>
              </a:ext>
            </a:extLst>
          </p:cNvPr>
          <p:cNvSpPr txBox="1"/>
          <p:nvPr/>
        </p:nvSpPr>
        <p:spPr>
          <a:xfrm>
            <a:off x="1615151" y="1741098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1186268B-6103-5060-F4AB-234B18E46C81}"/>
              </a:ext>
            </a:extLst>
          </p:cNvPr>
          <p:cNvSpPr txBox="1"/>
          <p:nvPr/>
        </p:nvSpPr>
        <p:spPr>
          <a:xfrm>
            <a:off x="3687193" y="1739781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E9AFA8AB-9277-1F4F-52C9-C7CBFD2B1266}"/>
              </a:ext>
            </a:extLst>
          </p:cNvPr>
          <p:cNvSpPr txBox="1"/>
          <p:nvPr/>
        </p:nvSpPr>
        <p:spPr>
          <a:xfrm>
            <a:off x="1511543" y="1811923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4FF933C6-5A83-8554-566D-2100A7FB7738}"/>
              </a:ext>
            </a:extLst>
          </p:cNvPr>
          <p:cNvSpPr txBox="1"/>
          <p:nvPr/>
        </p:nvSpPr>
        <p:spPr>
          <a:xfrm>
            <a:off x="2096682" y="1859290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C32EE732-B4E7-30D9-7220-DE37D930A1A2}"/>
              </a:ext>
            </a:extLst>
          </p:cNvPr>
          <p:cNvSpPr txBox="1"/>
          <p:nvPr/>
        </p:nvSpPr>
        <p:spPr>
          <a:xfrm>
            <a:off x="2958290" y="1858954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0400AC73-3106-3E03-166F-B4EEF35FCB63}"/>
              </a:ext>
            </a:extLst>
          </p:cNvPr>
          <p:cNvSpPr txBox="1"/>
          <p:nvPr/>
        </p:nvSpPr>
        <p:spPr>
          <a:xfrm>
            <a:off x="2114321" y="1935419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52CA30D4-6C6D-3121-43DA-888E848D7537}"/>
              </a:ext>
            </a:extLst>
          </p:cNvPr>
          <p:cNvSpPr txBox="1"/>
          <p:nvPr/>
        </p:nvSpPr>
        <p:spPr>
          <a:xfrm>
            <a:off x="3976771" y="183531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1B5AF2A6-7EE7-8980-0BAF-28440A61FB99}"/>
              </a:ext>
            </a:extLst>
          </p:cNvPr>
          <p:cNvSpPr/>
          <p:nvPr/>
        </p:nvSpPr>
        <p:spPr>
          <a:xfrm rot="16200004">
            <a:off x="4077909" y="1913639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ACA27B52-4975-0F1A-1A69-D75D73353A3C}"/>
              </a:ext>
            </a:extLst>
          </p:cNvPr>
          <p:cNvSpPr txBox="1"/>
          <p:nvPr/>
        </p:nvSpPr>
        <p:spPr>
          <a:xfrm>
            <a:off x="4562956" y="1895617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790816BA-F58D-DFCF-0513-9B930F62F384}"/>
              </a:ext>
            </a:extLst>
          </p:cNvPr>
          <p:cNvSpPr/>
          <p:nvPr/>
        </p:nvSpPr>
        <p:spPr>
          <a:xfrm>
            <a:off x="429492" y="1795802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4D5DD70C-1DD7-B388-8700-B986E7ACAA46}"/>
              </a:ext>
            </a:extLst>
          </p:cNvPr>
          <p:cNvPicPr>
            <a:picLocks noChangeAspect="1"/>
          </p:cNvPicPr>
          <p:nvPr/>
        </p:nvPicPr>
        <p:blipFill>
          <a:blip r:embed="rId43"/>
          <a:srcRect l="21071" t="13052" r="22784" b="9985"/>
          <a:stretch>
            <a:fillRect/>
          </a:stretch>
        </p:blipFill>
        <p:spPr>
          <a:xfrm flipH="1">
            <a:off x="1166324" y="1831465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A8C26B2-EF99-C766-A96A-D2BEF1793181}"/>
              </a:ext>
            </a:extLst>
          </p:cNvPr>
          <p:cNvSpPr txBox="1"/>
          <p:nvPr/>
        </p:nvSpPr>
        <p:spPr>
          <a:xfrm>
            <a:off x="2118929" y="1986211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CDE3F537-1132-DBE1-6DEE-842FEF10ED3A}"/>
              </a:ext>
            </a:extLst>
          </p:cNvPr>
          <p:cNvSpPr/>
          <p:nvPr/>
        </p:nvSpPr>
        <p:spPr>
          <a:xfrm>
            <a:off x="3004664" y="187916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31B35901-91CE-7103-4A5F-1994A10C22DC}"/>
              </a:ext>
            </a:extLst>
          </p:cNvPr>
          <p:cNvPicPr>
            <a:picLocks noChangeAspect="1"/>
          </p:cNvPicPr>
          <p:nvPr/>
        </p:nvPicPr>
        <p:blipFill>
          <a:blip r:embed="rId44"/>
          <a:stretch>
            <a:fillRect/>
          </a:stretch>
        </p:blipFill>
        <p:spPr>
          <a:xfrm>
            <a:off x="3690264" y="18783300"/>
            <a:ext cx="474692" cy="562181"/>
          </a:xfrm>
          <a:prstGeom prst="rect">
            <a:avLst/>
          </a:prstGeom>
          <a:noFill/>
          <a:ln cap="flat">
            <a:noFill/>
          </a:ln>
        </p:spPr>
      </p:pic>
      <p:pic>
        <p:nvPicPr>
          <p:cNvPr id="178" name="図 275">
            <a:extLst>
              <a:ext uri="{FF2B5EF4-FFF2-40B4-BE49-F238E27FC236}">
                <a16:creationId xmlns:a16="http://schemas.microsoft.com/office/drawing/2014/main" id="{420421C5-967F-2216-5D4B-675ED7382691}"/>
              </a:ext>
            </a:extLst>
          </p:cNvPr>
          <p:cNvPicPr>
            <a:picLocks noChangeAspect="1"/>
          </p:cNvPicPr>
          <p:nvPr/>
        </p:nvPicPr>
        <p:blipFill>
          <a:blip r:embed="rId39"/>
          <a:stretch>
            <a:fillRect/>
          </a:stretch>
        </p:blipFill>
        <p:spPr>
          <a:xfrm rot="19461222">
            <a:off x="3718988" y="1937214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90C406E3-775D-27C6-BF20-764152086A2A}"/>
              </a:ext>
            </a:extLst>
          </p:cNvPr>
          <p:cNvSpPr/>
          <p:nvPr/>
        </p:nvSpPr>
        <p:spPr>
          <a:xfrm>
            <a:off x="3048403" y="200305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C7363C57-1DEE-D552-1291-5396BF5F0283}"/>
              </a:ext>
            </a:extLst>
          </p:cNvPr>
          <p:cNvGrpSpPr/>
          <p:nvPr/>
        </p:nvGrpSpPr>
        <p:grpSpPr>
          <a:xfrm>
            <a:off x="5168282" y="17249836"/>
            <a:ext cx="1018127" cy="1993598"/>
            <a:chOff x="5286811" y="833914"/>
            <a:chExt cx="1018127" cy="1993598"/>
          </a:xfrm>
        </p:grpSpPr>
        <p:grpSp>
          <p:nvGrpSpPr>
            <p:cNvPr id="203" name="グループ化 278">
              <a:extLst>
                <a:ext uri="{FF2B5EF4-FFF2-40B4-BE49-F238E27FC236}">
                  <a16:creationId xmlns:a16="http://schemas.microsoft.com/office/drawing/2014/main" id="{3D354686-B733-876B-F0C8-BCFA6346CC0C}"/>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BBF3C6B0-5308-539A-7CDA-EE7707109860}"/>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FABE0D65-A1B5-4E5D-0F62-869202A4C188}"/>
                  </a:ext>
                </a:extLst>
              </p:cNvPr>
              <p:cNvPicPr>
                <a:picLocks noChangeAspect="1"/>
              </p:cNvPicPr>
              <p:nvPr/>
            </p:nvPicPr>
            <p:blipFill>
              <a:blip r:embed="rId45"/>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CBE036DE-13AE-CF0B-14A9-13C1B9DEC6CB}"/>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2081CF6-FA40-4BDC-4DAA-44D7B01348C5}"/>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1D294A4F-391D-2D64-7B86-7380BBBC29FB}"/>
                </a:ext>
              </a:extLst>
            </p:cNvPr>
            <p:cNvPicPr>
              <a:picLocks noChangeAspect="1"/>
            </p:cNvPicPr>
            <p:nvPr/>
          </p:nvPicPr>
          <p:blipFill>
            <a:blip r:embed="rId46"/>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CD083737-435D-C5E9-5D35-470DE75AD701}"/>
              </a:ext>
            </a:extLst>
          </p:cNvPr>
          <p:cNvSpPr txBox="1"/>
          <p:nvPr/>
        </p:nvSpPr>
        <p:spPr>
          <a:xfrm>
            <a:off x="32333" y="166817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4F0C46CC-B466-8C47-DF58-FFB919AE6F13}"/>
              </a:ext>
            </a:extLst>
          </p:cNvPr>
          <p:cNvGrpSpPr/>
          <p:nvPr/>
        </p:nvGrpSpPr>
        <p:grpSpPr>
          <a:xfrm>
            <a:off x="4382569" y="19315264"/>
            <a:ext cx="1760121" cy="1140797"/>
            <a:chOff x="4359927" y="2919980"/>
            <a:chExt cx="1760121" cy="1140797"/>
          </a:xfrm>
        </p:grpSpPr>
        <p:grpSp>
          <p:nvGrpSpPr>
            <p:cNvPr id="214" name="グループ化 2098">
              <a:extLst>
                <a:ext uri="{FF2B5EF4-FFF2-40B4-BE49-F238E27FC236}">
                  <a16:creationId xmlns:a16="http://schemas.microsoft.com/office/drawing/2014/main" id="{3979DC01-CBB2-3B82-79D7-1BE796BA9352}"/>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021524AB-BDC0-D90F-78E3-B137D4461B4A}"/>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3BCCB968-9F55-6A17-8B5F-9BC8240C5B73}"/>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2E2E96F6-AA2E-60E8-1627-81FE434CB475}"/>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F9CB41EB-277F-45EA-B99D-7330553FD6F0}"/>
                      </a:ext>
                    </a:extLst>
                  </p:cNvPr>
                  <p:cNvPicPr>
                    <a:picLocks noChangeAspect="1"/>
                  </p:cNvPicPr>
                  <p:nvPr/>
                </p:nvPicPr>
                <p:blipFill>
                  <a:blip r:embed="rId47"/>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048EDBA0-E700-BDBC-EAF3-560A740B427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037D54FF-FA47-2787-61AB-34398AB429DB}"/>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3B7D3A32-82E0-9972-0838-E98EFC294EE9}"/>
                </a:ext>
              </a:extLst>
            </p:cNvPr>
            <p:cNvPicPr>
              <a:picLocks noChangeAspect="1"/>
            </p:cNvPicPr>
            <p:nvPr/>
          </p:nvPicPr>
          <p:blipFill>
            <a:blip r:embed="rId48"/>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2B27C42E-C3F6-6EF4-CFF4-4D91C837CBA1}"/>
              </a:ext>
            </a:extLst>
          </p:cNvPr>
          <p:cNvSpPr txBox="1"/>
          <p:nvPr/>
        </p:nvSpPr>
        <p:spPr>
          <a:xfrm>
            <a:off x="3874516" y="1856383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4C195A85-5F84-0BC0-8689-D2B4ACA24484}"/>
              </a:ext>
            </a:extLst>
          </p:cNvPr>
          <p:cNvSpPr txBox="1"/>
          <p:nvPr/>
        </p:nvSpPr>
        <p:spPr>
          <a:xfrm rot="19223811">
            <a:off x="1519749" y="1861678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36253ACC-3602-7C6E-AC82-121798F94755}"/>
              </a:ext>
            </a:extLst>
          </p:cNvPr>
          <p:cNvSpPr txBox="1"/>
          <p:nvPr/>
        </p:nvSpPr>
        <p:spPr>
          <a:xfrm>
            <a:off x="18632111" y="5380246"/>
            <a:ext cx="6132725" cy="10433551"/>
          </a:xfrm>
          <a:prstGeom prst="rect">
            <a:avLst/>
          </a:prstGeom>
          <a:noFill/>
          <a:ln cap="flat">
            <a:noFill/>
          </a:ln>
        </p:spPr>
        <p:txBody>
          <a:bodyPr vert="horz" wrap="square" lIns="182852" tIns="91403" rIns="182852" bIns="91403" anchor="t" anchorCtr="0" compatLnSpc="1">
            <a:spAutoFit/>
          </a:bodyPr>
          <a:lstStyle/>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昨シーズンのロボットに使用したモーターは</a:t>
            </a:r>
            <a:r>
              <a:rPr lang="en-US" altLang="ja-JP" sz="900" dirty="0">
                <a:latin typeface="游ゴシック" panose="020B0400000000000000" pitchFamily="50" charset="-128"/>
                <a:ea typeface="游ゴシック" panose="020B0400000000000000" pitchFamily="50" charset="-128"/>
              </a:rPr>
              <a:t>6</a:t>
            </a:r>
            <a:r>
              <a:rPr lang="ja-JP" altLang="en-US" sz="900" dirty="0">
                <a:latin typeface="游ゴシック" panose="020B0400000000000000" pitchFamily="50" charset="-128"/>
                <a:ea typeface="游ゴシック" panose="020B0400000000000000" pitchFamily="50" charset="-128"/>
              </a:rPr>
              <a:t>ボルトでしたが、速度と性能に限界がありました。</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そこで、より高速で効率の高いモーターを探すことにしました。</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コストを可能な限り抑えるため、</a:t>
            </a:r>
            <a:r>
              <a:rPr lang="en-US" altLang="ja-JP" sz="900" dirty="0">
                <a:latin typeface="游ゴシック" panose="020B0400000000000000" pitchFamily="50" charset="-128"/>
                <a:ea typeface="游ゴシック" panose="020B0400000000000000" pitchFamily="50" charset="-128"/>
              </a:rPr>
              <a:t>12</a:t>
            </a:r>
            <a:r>
              <a:rPr lang="ja-JP" altLang="en-US" sz="900" dirty="0">
                <a:latin typeface="游ゴシック" panose="020B0400000000000000" pitchFamily="50" charset="-128"/>
                <a:ea typeface="游ゴシック" panose="020B0400000000000000" pitchFamily="50" charset="-128"/>
              </a:rPr>
              <a:t>ボルトモーターを選択しました。</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その結果、以下のモーターオプションを選択しました。</a:t>
            </a:r>
            <a:endParaRPr lang="en-US" altLang="ja-JP" sz="900"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endParaRPr lang="ja-JP" altLang="en-US" sz="900"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DC</a:t>
            </a:r>
            <a:r>
              <a:rPr lang="ja-JP" altLang="en-US" sz="900" dirty="0">
                <a:latin typeface="游ゴシック" panose="020B0400000000000000" pitchFamily="50" charset="-128"/>
                <a:ea typeface="游ゴシック" panose="020B0400000000000000" pitchFamily="50" charset="-128"/>
              </a:rPr>
              <a:t>ギヤードモーター </a:t>
            </a:r>
            <a:r>
              <a:rPr lang="en-US" altLang="ja-JP" sz="900" dirty="0">
                <a:latin typeface="游ゴシック" panose="020B0400000000000000" pitchFamily="50" charset="-128"/>
                <a:ea typeface="游ゴシック" panose="020B0400000000000000" pitchFamily="50" charset="-128"/>
              </a:rPr>
              <a:t>12V 1:19</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DIGILENT IG22 1/19</a:t>
            </a:r>
            <a:r>
              <a:rPr lang="ja-JP" altLang="en-US" sz="900" dirty="0">
                <a:latin typeface="游ゴシック" panose="020B0400000000000000" pitchFamily="50" charset="-128"/>
                <a:ea typeface="游ゴシック" panose="020B0400000000000000" pitchFamily="50" charset="-128"/>
              </a:rPr>
              <a:t>）</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（約</a:t>
            </a:r>
            <a:r>
              <a:rPr lang="en-US" altLang="ja-JP" sz="900" dirty="0">
                <a:latin typeface="游ゴシック" panose="020B0400000000000000" pitchFamily="50" charset="-128"/>
                <a:ea typeface="游ゴシック" panose="020B0400000000000000" pitchFamily="50" charset="-128"/>
              </a:rPr>
              <a:t>19</a:t>
            </a:r>
            <a:r>
              <a:rPr lang="ja-JP" altLang="en-US" sz="900" dirty="0">
                <a:latin typeface="游ゴシック" panose="020B0400000000000000" pitchFamily="50" charset="-128"/>
                <a:ea typeface="游ゴシック" panose="020B0400000000000000" pitchFamily="50" charset="-128"/>
              </a:rPr>
              <a:t>ドル）</a:t>
            </a:r>
            <a:r>
              <a:rPr lang="en-US" altLang="ja-JP" sz="900" dirty="0">
                <a:latin typeface="游ゴシック" panose="020B0400000000000000" pitchFamily="50" charset="-128"/>
                <a:ea typeface="游ゴシック" panose="020B0400000000000000" pitchFamily="50" charset="-128"/>
              </a:rPr>
              <a:t>2024</a:t>
            </a:r>
            <a:r>
              <a:rPr lang="ja-JP" altLang="en-US" sz="900" dirty="0">
                <a:latin typeface="游ゴシック" panose="020B0400000000000000" pitchFamily="50" charset="-128"/>
                <a:ea typeface="游ゴシック" panose="020B0400000000000000" pitchFamily="50" charset="-128"/>
              </a:rPr>
              <a:t>年</a:t>
            </a:r>
            <a:r>
              <a:rPr lang="en-US" altLang="ja-JP" sz="900" dirty="0">
                <a:latin typeface="游ゴシック" panose="020B0400000000000000" pitchFamily="50" charset="-128"/>
                <a:ea typeface="游ゴシック" panose="020B0400000000000000" pitchFamily="50" charset="-128"/>
              </a:rPr>
              <a:t>6</a:t>
            </a:r>
            <a:r>
              <a:rPr lang="ja-JP" altLang="en-US" sz="900" dirty="0">
                <a:latin typeface="游ゴシック" panose="020B0400000000000000" pitchFamily="50" charset="-128"/>
                <a:ea typeface="游ゴシック" panose="020B0400000000000000" pitchFamily="50" charset="-128"/>
              </a:rPr>
              <a:t>月</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このモーターは私たちが求めていた性能を備えており、</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良い選択だと思いました。しかし、このモーターは速度を上げましたが、</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境界外が増えてしまいました。</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つまり、ロボットが速くても境界外になってしまえば意味がありません。</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以前は境界外を防ぐためにモーターの速度を落としていましたが、</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そのままではモーターが加速し続けてしまうという問題がありました。この問題を解決するため、</a:t>
            </a:r>
            <a:r>
              <a:rPr lang="en-US" altLang="ja-JP" sz="900" dirty="0">
                <a:latin typeface="游ゴシック" panose="020B0400000000000000" pitchFamily="50" charset="-128"/>
                <a:ea typeface="游ゴシック" panose="020B0400000000000000" pitchFamily="50" charset="-128"/>
              </a:rPr>
              <a:t>BNO055</a:t>
            </a:r>
            <a:r>
              <a:rPr lang="ja-JP" altLang="en-US" sz="900" dirty="0">
                <a:latin typeface="游ゴシック" panose="020B0400000000000000" pitchFamily="50" charset="-128"/>
                <a:ea typeface="游ゴシック" panose="020B0400000000000000" pitchFamily="50" charset="-128"/>
              </a:rPr>
              <a:t>を用いてロボットの速度を測定することにしました。これにより、コートの境界線付近ではロボットの速度を落とし、アウトオブバウンズを防ぎながら、コート中央ではロボットが最高速度に達することが可能になります。</a:t>
            </a:r>
            <a:endParaRPr lang="en-US" altLang="ja-JP" sz="900"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実験環境</a:t>
            </a:r>
            <a:endParaRPr lang="en-US" altLang="ja-JP" sz="900" b="1"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検証</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および検証</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の実験では、ロボットをコートの端から端まで走行させ、記録タイマーを用いて</a:t>
            </a:r>
            <a:r>
              <a:rPr lang="en-US" altLang="ja-JP" sz="900" dirty="0">
                <a:latin typeface="游ゴシック" panose="020B0400000000000000" pitchFamily="50" charset="-128"/>
                <a:ea typeface="游ゴシック" panose="020B0400000000000000" pitchFamily="50" charset="-128"/>
              </a:rPr>
              <a:t>0.1</a:t>
            </a:r>
            <a:r>
              <a:rPr lang="ja-JP" altLang="en-US" sz="900" dirty="0">
                <a:latin typeface="游ゴシック" panose="020B0400000000000000" pitchFamily="50" charset="-128"/>
                <a:ea typeface="游ゴシック" panose="020B0400000000000000" pitchFamily="50" charset="-128"/>
              </a:rPr>
              <a:t>秒ごとに移動距離を計測しました。これらの計測値に基づいて、</a:t>
            </a:r>
            <a:r>
              <a:rPr lang="en-US" altLang="ja-JP" sz="900" dirty="0">
                <a:latin typeface="游ゴシック" panose="020B0400000000000000" pitchFamily="50" charset="-128"/>
                <a:ea typeface="游ゴシック" panose="020B0400000000000000" pitchFamily="50" charset="-128"/>
              </a:rPr>
              <a:t>0.1</a:t>
            </a:r>
            <a:r>
              <a:rPr lang="ja-JP" altLang="en-US" sz="900" dirty="0">
                <a:latin typeface="游ゴシック" panose="020B0400000000000000" pitchFamily="50" charset="-128"/>
                <a:ea typeface="游ゴシック" panose="020B0400000000000000" pitchFamily="50" charset="-128"/>
              </a:rPr>
              <a:t>秒間隔ごとの平均速度を算出し、速度の変化を示すグラフを作成しました。（写真</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および</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参照）</a:t>
            </a:r>
            <a:endParaRPr lang="en-US" sz="90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速度制御</a:t>
            </a:r>
            <a:endParaRPr lang="en-US" altLang="ja-JP" sz="900" b="1"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設定速度を決定します。測定された速度が設定速度を下回っている</a:t>
            </a:r>
            <a:endParaRPr lang="en-US" altLang="ja-JP" sz="900" b="1"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場合は、モーター出力を上げます。逆に、速度が設定速度を超えて</a:t>
            </a:r>
            <a:endParaRPr lang="en-US" altLang="ja-JP" sz="900" b="1"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いる場合は、モーター出力を下げます。この方法は「速度制御」と</a:t>
            </a:r>
            <a:endParaRPr lang="en-US" altLang="ja-JP" sz="900" b="1"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呼ばれます。（図</a:t>
            </a:r>
            <a:r>
              <a:rPr lang="en-US" altLang="ja-JP" sz="900" b="1" dirty="0">
                <a:latin typeface="游ゴシック" panose="020B0400000000000000" pitchFamily="50" charset="-128"/>
                <a:ea typeface="游ゴシック" panose="020B0400000000000000" pitchFamily="50" charset="-128"/>
              </a:rPr>
              <a:t>1</a:t>
            </a:r>
            <a:r>
              <a:rPr lang="ja-JP" altLang="en-US" sz="900" b="1" dirty="0">
                <a:latin typeface="游ゴシック" panose="020B0400000000000000" pitchFamily="50" charset="-128"/>
                <a:ea typeface="游ゴシック" panose="020B0400000000000000" pitchFamily="50" charset="-128"/>
              </a:rPr>
              <a:t>参照）この方法が境界外への逸脱防止に有効か</a:t>
            </a:r>
            <a:endParaRPr lang="en-US" altLang="ja-JP" sz="900" b="1"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どうかを評価するために、以下の検証を行いました。</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1</a:t>
            </a:r>
            <a:r>
              <a:rPr lang="ja-JP" altLang="en-US" sz="900" b="1" dirty="0">
                <a:latin typeface="游ゴシック" panose="020B0400000000000000" pitchFamily="50" charset="-128"/>
                <a:ea typeface="游ゴシック" panose="020B0400000000000000" pitchFamily="50" charset="-128"/>
              </a:rPr>
              <a:t>：</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速度制御の有無による違いの調査　速度制御が正しく機能していることを確認するために、速度制御ありとなしの両方で実験を行いました。</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次に、速度（</a:t>
            </a:r>
            <a:r>
              <a:rPr lang="en-US" altLang="ja-JP" sz="900" dirty="0">
                <a:latin typeface="游ゴシック" panose="020B0400000000000000" pitchFamily="50" charset="-128"/>
                <a:ea typeface="游ゴシック" panose="020B0400000000000000" pitchFamily="50" charset="-128"/>
              </a:rPr>
              <a:t>v</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cm/s</a:t>
            </a:r>
            <a:r>
              <a:rPr lang="ja-JP" altLang="en-US" sz="900" dirty="0">
                <a:latin typeface="游ゴシック" panose="020B0400000000000000" pitchFamily="50" charset="-128"/>
                <a:ea typeface="游ゴシック" panose="020B0400000000000000" pitchFamily="50" charset="-128"/>
              </a:rPr>
              <a:t>）と時間（</a:t>
            </a:r>
            <a:r>
              <a:rPr lang="en-US" altLang="ja-JP" sz="900" dirty="0">
                <a:latin typeface="游ゴシック" panose="020B0400000000000000" pitchFamily="50" charset="-128"/>
                <a:ea typeface="游ゴシック" panose="020B0400000000000000" pitchFamily="50" charset="-128"/>
              </a:rPr>
              <a:t>t</a:t>
            </a:r>
            <a:r>
              <a:rPr lang="ja-JP" altLang="en-US" sz="900" dirty="0">
                <a:latin typeface="游ゴシック" panose="020B0400000000000000" pitchFamily="50" charset="-128"/>
                <a:ea typeface="游ゴシック" panose="020B0400000000000000" pitchFamily="50" charset="-128"/>
              </a:rPr>
              <a:t>：秒）の関係をグラフで比較しました。</a:t>
            </a: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結果：</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グラフは、速度制御ありとなしを比較すると、速度が </a:t>
            </a:r>
            <a:r>
              <a:rPr lang="en-US" altLang="ja-JP" sz="900" b="1" dirty="0">
                <a:latin typeface="游ゴシック" panose="020B0400000000000000" pitchFamily="50" charset="-128"/>
                <a:ea typeface="游ゴシック" panose="020B0400000000000000" pitchFamily="50" charset="-128"/>
              </a:rPr>
              <a:t>80 cm/s </a:t>
            </a:r>
            <a:r>
              <a:rPr lang="ja-JP" altLang="en-US" sz="900" b="1" dirty="0">
                <a:latin typeface="游ゴシック" panose="020B0400000000000000" pitchFamily="50" charset="-128"/>
                <a:ea typeface="游ゴシック" panose="020B0400000000000000" pitchFamily="50" charset="-128"/>
              </a:rPr>
              <a:t>で一定であることを示しています。</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9103659E-9D51-A989-2FA3-B8D9D56D5FF8}"/>
              </a:ext>
            </a:extLst>
          </p:cNvPr>
          <p:cNvSpPr txBox="1"/>
          <p:nvPr/>
        </p:nvSpPr>
        <p:spPr>
          <a:xfrm>
            <a:off x="24509792" y="5263852"/>
            <a:ext cx="5918199" cy="8540743"/>
          </a:xfrm>
          <a:prstGeom prst="rect">
            <a:avLst/>
          </a:prstGeom>
          <a:noFill/>
          <a:ln cap="flat">
            <a:noFill/>
          </a:ln>
        </p:spPr>
        <p:txBody>
          <a:bodyPr vert="horz" wrap="square" lIns="182852" tIns="182852" rIns="182852" bIns="182852" anchor="t" anchorCtr="0" compatLnSpc="1">
            <a:spAutoFit/>
          </a:bodyPr>
          <a:lstStyle/>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2</a:t>
            </a:r>
            <a:r>
              <a:rPr lang="ja-JP" altLang="en-US" sz="900" b="1"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速度制御による減速挙動への影響</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グラフは、</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つのケースにおける速度（</a:t>
            </a:r>
            <a:r>
              <a:rPr lang="en-US" altLang="ja-JP" sz="900" dirty="0">
                <a:latin typeface="游ゴシック" panose="020B0400000000000000" pitchFamily="50" charset="-128"/>
                <a:ea typeface="游ゴシック" panose="020B0400000000000000" pitchFamily="50" charset="-128"/>
              </a:rPr>
              <a:t>v</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cm/s</a:t>
            </a:r>
            <a:r>
              <a:rPr lang="ja-JP" altLang="en-US" sz="900" dirty="0">
                <a:latin typeface="游ゴシック" panose="020B0400000000000000" pitchFamily="50" charset="-128"/>
                <a:ea typeface="游ゴシック" panose="020B0400000000000000" pitchFamily="50" charset="-128"/>
              </a:rPr>
              <a:t>）と時間（</a:t>
            </a:r>
            <a:r>
              <a:rPr lang="en-US" altLang="ja-JP" sz="900" dirty="0">
                <a:latin typeface="游ゴシック" panose="020B0400000000000000" pitchFamily="50" charset="-128"/>
                <a:ea typeface="游ゴシック" panose="020B0400000000000000" pitchFamily="50" charset="-128"/>
              </a:rPr>
              <a:t>t</a:t>
            </a:r>
            <a:r>
              <a:rPr lang="ja-JP" altLang="en-US" sz="900" dirty="0">
                <a:latin typeface="游ゴシック" panose="020B0400000000000000" pitchFamily="50" charset="-128"/>
                <a:ea typeface="游ゴシック" panose="020B0400000000000000" pitchFamily="50" charset="-128"/>
              </a:rPr>
              <a:t>：秒）の関係を比較したものです。</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最初のケースでは、速度制御を用いてロボットを設定速度まで加速し、その後設定速度を下げて減速させました。</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つ目のケースでは、速度制御を行わず、一定時間</a:t>
            </a:r>
            <a:r>
              <a:rPr lang="en-US" altLang="ja-JP" sz="900" dirty="0">
                <a:latin typeface="游ゴシック" panose="020B0400000000000000" pitchFamily="50" charset="-128"/>
                <a:ea typeface="游ゴシック" panose="020B0400000000000000" pitchFamily="50" charset="-128"/>
              </a:rPr>
              <a:t>PWM</a:t>
            </a:r>
            <a:r>
              <a:rPr lang="ja-JP" altLang="en-US" sz="900" dirty="0">
                <a:latin typeface="游ゴシック" panose="020B0400000000000000" pitchFamily="50" charset="-128"/>
                <a:ea typeface="游ゴシック" panose="020B0400000000000000" pitchFamily="50" charset="-128"/>
              </a:rPr>
              <a:t>値を固定してロボットを動作させ、その後</a:t>
            </a:r>
            <a:r>
              <a:rPr lang="en-US" altLang="ja-JP" sz="900" dirty="0">
                <a:latin typeface="游ゴシック" panose="020B0400000000000000" pitchFamily="50" charset="-128"/>
                <a:ea typeface="游ゴシック" panose="020B0400000000000000" pitchFamily="50" charset="-128"/>
              </a:rPr>
              <a:t>PWM</a:t>
            </a:r>
            <a:r>
              <a:rPr lang="ja-JP" altLang="en-US" sz="900" dirty="0">
                <a:latin typeface="游ゴシック" panose="020B0400000000000000" pitchFamily="50" charset="-128"/>
                <a:ea typeface="游ゴシック" panose="020B0400000000000000" pitchFamily="50" charset="-128"/>
              </a:rPr>
              <a:t>値を下げて減速させました。</a:t>
            </a: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結果：</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endParaRPr lang="en-US" altLang="ja-JP" sz="900"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グラフは、減速後の最終速度が速度制御の有無でほぼ同じであるケースを示しています。この例では、速度制御ありの方が初期速度が高いにもかかわらず、設定速度への減速時間は速度制御ありの方が短くなっています。</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これは、速度制御の方が減速に効果的であることを示しています。</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グラフ</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参照</a:t>
            </a:r>
            <a:r>
              <a:rPr lang="en-US" altLang="ja-JP" sz="900" dirty="0">
                <a:latin typeface="游ゴシック" panose="020B0400000000000000" pitchFamily="50" charset="-128"/>
                <a:ea typeface="游ゴシック" panose="020B0400000000000000" pitchFamily="50" charset="-128"/>
              </a:rPr>
              <a:t>)</a:t>
            </a:r>
          </a:p>
          <a:p>
            <a:pPr lvl="0">
              <a:defRPr sz="1800" b="0" i="0" u="none" strike="noStrike" kern="0" cap="none" spc="0" baseline="0">
                <a:solidFill>
                  <a:srgbClr val="000000"/>
                </a:solidFill>
                <a:uFillTx/>
              </a:defRPr>
            </a:pPr>
            <a:endParaRPr lang="en-US" altLang="ja-JP" sz="900"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検証</a:t>
            </a:r>
            <a:r>
              <a:rPr lang="en-US" altLang="ja-JP" sz="900" dirty="0">
                <a:latin typeface="游ゴシック" panose="020B0400000000000000" pitchFamily="50" charset="-128"/>
                <a:ea typeface="游ゴシック" panose="020B0400000000000000" pitchFamily="50" charset="-128"/>
              </a:rPr>
              <a:t>3</a:t>
            </a:r>
            <a:r>
              <a:rPr lang="ja-JP" altLang="en-US" sz="900" dirty="0">
                <a:latin typeface="游ゴシック" panose="020B0400000000000000" pitchFamily="50" charset="-128"/>
                <a:ea typeface="游ゴシック" panose="020B0400000000000000" pitchFamily="50" charset="-128"/>
              </a:rPr>
              <a:t>：境界を越えない速度の最大値を求める</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目標は、ロボットがラインを踏んだ際に境界を越えたり壁にぶつかったりすることなく停止できる最大速度を求めることでした。ラインを踏んだ際にブレーキをかけるプログラムを作成し、設定速度を変化させ、境界を越えない最大速度を記録しました。</a:t>
            </a:r>
            <a:endParaRPr lang="en-US" altLang="ja-JP" sz="900"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lvl="0">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結果から、設定速度</a:t>
            </a:r>
            <a:r>
              <a:rPr lang="en-US" altLang="ja-JP" sz="900" dirty="0">
                <a:latin typeface="游ゴシック" panose="020B0400000000000000" pitchFamily="50" charset="-128"/>
                <a:ea typeface="游ゴシック" panose="020B0400000000000000" pitchFamily="50" charset="-128"/>
              </a:rPr>
              <a:t>600</a:t>
            </a:r>
            <a:r>
              <a:rPr lang="ja-JP" altLang="en-US" sz="900" dirty="0">
                <a:latin typeface="游ゴシック" panose="020B0400000000000000" pitchFamily="50" charset="-128"/>
                <a:ea typeface="游ゴシック" panose="020B0400000000000000" pitchFamily="50" charset="-128"/>
              </a:rPr>
              <a:t>が、ロボットがアウトオブバウンズにならずに停止できる最適な最高速度であることが分かりました。そのため、ライン付近ではこの速度を最高速度として設定しました。その他のエリアでは、速度制限を設けない速度制御を採用しました。</a:t>
            </a:r>
          </a:p>
          <a:p>
            <a:pPr lvl="0">
              <a:defRPr sz="1800" b="0" i="0" u="none" strike="noStrike" kern="0" cap="none" spc="0" baseline="0">
                <a:solidFill>
                  <a:srgbClr val="000000"/>
                </a:solidFill>
                <a:uFillTx/>
              </a:defRPr>
            </a:pP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表</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参照</a:t>
            </a:r>
            <a:r>
              <a:rPr lang="en-US" altLang="ja-JP" sz="900" dirty="0">
                <a:latin typeface="游ゴシック" panose="020B0400000000000000" pitchFamily="50" charset="-128"/>
                <a:ea typeface="游ゴシック" panose="020B0400000000000000" pitchFamily="50" charset="-128"/>
              </a:rPr>
              <a:t>)</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位置推定には、カメラを用いてコート中央の方向を基準にロボットの位置を推定しました。</a:t>
            </a:r>
          </a:p>
          <a:p>
            <a:pPr lvl="0">
              <a:defRPr sz="1800" b="0" i="0" u="none" strike="noStrike" kern="0" cap="none" spc="0" baseline="0">
                <a:solidFill>
                  <a:srgbClr val="000000"/>
                </a:solidFill>
                <a:uFillTx/>
              </a:defRPr>
            </a:pPr>
            <a:endParaRPr lang="ja-JP" altLang="en-US" sz="900" b="1"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b="1" dirty="0">
                <a:latin typeface="游ゴシック" panose="020B0400000000000000" pitchFamily="50" charset="-128"/>
                <a:ea typeface="游ゴシック" panose="020B0400000000000000" pitchFamily="50" charset="-128"/>
              </a:rPr>
              <a:t>結論：</a:t>
            </a:r>
            <a:endParaRPr lang="ja-JP" altLang="en-US" sz="900" dirty="0">
              <a:latin typeface="游ゴシック" panose="020B0400000000000000" pitchFamily="50" charset="-128"/>
              <a:ea typeface="游ゴシック" panose="020B0400000000000000" pitchFamily="50" charset="-128"/>
            </a:endParaRP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検証</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では、速度制御を行わない場合、ロボットの速度は増加し続けるのに対し、速度制御を行うと、最終的に速度が安定することが確認されました。</a:t>
            </a:r>
          </a:p>
          <a:p>
            <a:pPr lvl="0">
              <a:defRPr sz="1800" b="0" i="0" u="none" strike="noStrike" kern="0" cap="none" spc="0" baseline="0">
                <a:solidFill>
                  <a:srgbClr val="000000"/>
                </a:solidFill>
                <a:uFillTx/>
              </a:defRPr>
            </a:pPr>
            <a:r>
              <a:rPr lang="ja-JP" altLang="en-US" sz="900" dirty="0">
                <a:latin typeface="游ゴシック" panose="020B0400000000000000" pitchFamily="50" charset="-128"/>
                <a:ea typeface="游ゴシック" panose="020B0400000000000000" pitchFamily="50" charset="-128"/>
              </a:rPr>
              <a:t>検証</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では、速度制御を行ったモータの方が、速度制御を行わない場合よりも減速が速いことが示されました。検証</a:t>
            </a:r>
            <a:r>
              <a:rPr lang="en-US" altLang="ja-JP" sz="900" dirty="0">
                <a:latin typeface="游ゴシック" panose="020B0400000000000000" pitchFamily="50" charset="-128"/>
                <a:ea typeface="游ゴシック" panose="020B0400000000000000" pitchFamily="50" charset="-128"/>
              </a:rPr>
              <a:t>3</a:t>
            </a:r>
            <a:r>
              <a:rPr lang="ja-JP" altLang="en-US" sz="900" dirty="0">
                <a:latin typeface="游ゴシック" panose="020B0400000000000000" pitchFamily="50" charset="-128"/>
                <a:ea typeface="游ゴシック" panose="020B0400000000000000" pitchFamily="50" charset="-128"/>
              </a:rPr>
              <a:t>では、ロボットがアウトオブバウンズにならずに停止できる最高速度を特定しました。これまで、この速度は手動で試行錯誤しながら調整していました。</a:t>
            </a:r>
            <a:endParaRPr lang="en-US" sz="90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058" name="テキスト ボックス 45">
            <a:extLst>
              <a:ext uri="{FF2B5EF4-FFF2-40B4-BE49-F238E27FC236}">
                <a16:creationId xmlns:a16="http://schemas.microsoft.com/office/drawing/2014/main" id="{D9F3F122-E1C9-C11F-3984-3E7E3B34A771}"/>
              </a:ext>
            </a:extLst>
          </p:cNvPr>
          <p:cNvSpPr txBox="1"/>
          <p:nvPr/>
        </p:nvSpPr>
        <p:spPr>
          <a:xfrm>
            <a:off x="24634043" y="10422726"/>
            <a:ext cx="5400854"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600" b="1" dirty="0"/>
              <a:t>境界を越えずに速度を比較</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3E0F9F5-70C8-A0C7-85F2-9BCD8B7AA268}"/>
              </a:ext>
            </a:extLst>
          </p:cNvPr>
          <p:cNvSpPr txBox="1"/>
          <p:nvPr/>
        </p:nvSpPr>
        <p:spPr>
          <a:xfrm>
            <a:off x="18874398" y="10196610"/>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dirty="0">
                <a:latin typeface="游ゴシック" pitchFamily="50"/>
                <a:ea typeface="游ゴシック" pitchFamily="50"/>
              </a:rPr>
              <a:t>▷写真１ 実験風景</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34C5F65A-B6EC-2FCA-9162-85B99B14ED39}"/>
              </a:ext>
            </a:extLst>
          </p:cNvPr>
          <p:cNvSpPr txBox="1"/>
          <p:nvPr/>
        </p:nvSpPr>
        <p:spPr>
          <a:xfrm>
            <a:off x="21785968" y="1019354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dirty="0">
                <a:latin typeface="游ゴシック" pitchFamily="50"/>
                <a:ea typeface="游ゴシック" pitchFamily="50"/>
              </a:rPr>
              <a:t>▷写真２ 実験風景</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B15E7DBA-6432-644D-B514-E5B2CABF3590}"/>
              </a:ext>
            </a:extLst>
          </p:cNvPr>
          <p:cNvSpPr txBox="1"/>
          <p:nvPr/>
        </p:nvSpPr>
        <p:spPr>
          <a:xfrm>
            <a:off x="18674548" y="4993212"/>
            <a:ext cx="10891052" cy="52322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2800" b="1" dirty="0">
                <a:solidFill>
                  <a:srgbClr val="1351B8"/>
                </a:solidFill>
                <a:latin typeface="Roboto Condensed" pitchFamily="2"/>
                <a:ea typeface="Roboto Condensed" pitchFamily="2"/>
                <a:cs typeface="Roboto Condensed" pitchFamily="2"/>
              </a:rPr>
              <a:t>ラインコントロールの向上につながるスピードコントロール</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FE18C3D4-3214-E006-28CD-3311348750AA}"/>
              </a:ext>
            </a:extLst>
          </p:cNvPr>
          <p:cNvPicPr>
            <a:picLocks noChangeAspect="1"/>
          </p:cNvPicPr>
          <p:nvPr/>
        </p:nvPicPr>
        <p:blipFill>
          <a:blip r:embed="rId49"/>
          <a:stretch>
            <a:fillRect/>
          </a:stretch>
        </p:blipFill>
        <p:spPr>
          <a:xfrm>
            <a:off x="18961727" y="8431223"/>
            <a:ext cx="2683315" cy="1777264"/>
          </a:xfrm>
          <a:prstGeom prst="rect">
            <a:avLst/>
          </a:prstGeom>
          <a:noFill/>
          <a:ln cap="flat">
            <a:noFill/>
          </a:ln>
        </p:spPr>
      </p:pic>
      <p:pic>
        <p:nvPicPr>
          <p:cNvPr id="2086" name="図 69">
            <a:extLst>
              <a:ext uri="{FF2B5EF4-FFF2-40B4-BE49-F238E27FC236}">
                <a16:creationId xmlns:a16="http://schemas.microsoft.com/office/drawing/2014/main" id="{5058E8BC-A379-65CB-5C4A-FC0BE432E742}"/>
              </a:ext>
            </a:extLst>
          </p:cNvPr>
          <p:cNvPicPr>
            <a:picLocks noChangeAspect="1"/>
          </p:cNvPicPr>
          <p:nvPr/>
        </p:nvPicPr>
        <p:blipFill>
          <a:blip r:embed="rId50"/>
          <a:stretch>
            <a:fillRect/>
          </a:stretch>
        </p:blipFill>
        <p:spPr>
          <a:xfrm>
            <a:off x="21852499" y="8427757"/>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8DC7BBA1-FCA6-00A3-1855-565E3C382C2E}"/>
              </a:ext>
            </a:extLst>
          </p:cNvPr>
          <p:cNvSpPr txBox="1"/>
          <p:nvPr/>
        </p:nvSpPr>
        <p:spPr>
          <a:xfrm>
            <a:off x="24634043" y="11643281"/>
            <a:ext cx="575457"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2E68752F-63EC-69DB-935F-971F7F88E9A7}"/>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ja-JP" altLang="en-US" sz="3200" b="1" dirty="0">
                <a:solidFill>
                  <a:srgbClr val="FFFFFF"/>
                </a:solidFill>
                <a:latin typeface="Roboto Condensed" pitchFamily="2"/>
                <a:ea typeface="Roboto Condensed" pitchFamily="2"/>
                <a:cs typeface="Roboto Condensed" pitchFamily="2"/>
              </a:rPr>
              <a:t>データ </a:t>
            </a:r>
            <a:r>
              <a:rPr lang="en-US" altLang="ja-JP" sz="3200" b="1" dirty="0">
                <a:solidFill>
                  <a:srgbClr val="FFFFFF"/>
                </a:solidFill>
                <a:latin typeface="Roboto Condensed" pitchFamily="2"/>
                <a:ea typeface="Roboto Condensed" pitchFamily="2"/>
                <a:cs typeface="Roboto Condensed" pitchFamily="2"/>
              </a:rPr>
              <a:t>/ </a:t>
            </a:r>
            <a:r>
              <a:rPr lang="ja-JP" altLang="en-US" sz="3200" b="1" dirty="0">
                <a:solidFill>
                  <a:srgbClr val="FFFFFF"/>
                </a:solidFill>
                <a:latin typeface="Roboto Condensed" pitchFamily="2"/>
                <a:ea typeface="Roboto Condensed" pitchFamily="2"/>
                <a:cs typeface="Roboto Condensed" pitchFamily="2"/>
              </a:rPr>
              <a:t>結果 </a:t>
            </a:r>
            <a:r>
              <a:rPr lang="en-US" altLang="ja-JP" sz="3200" b="1" dirty="0">
                <a:solidFill>
                  <a:srgbClr val="FFFFFF"/>
                </a:solidFill>
                <a:latin typeface="Roboto Condensed" pitchFamily="2"/>
                <a:ea typeface="Roboto Condensed" pitchFamily="2"/>
                <a:cs typeface="Roboto Condensed" pitchFamily="2"/>
              </a:rPr>
              <a:t>/ </a:t>
            </a:r>
            <a:r>
              <a:rPr lang="ja-JP" altLang="en-US" sz="3200" b="1" dirty="0">
                <a:solidFill>
                  <a:srgbClr val="FFFFFF"/>
                </a:solidFill>
                <a:latin typeface="Roboto Condensed" pitchFamily="2"/>
                <a:ea typeface="Roboto Condensed" pitchFamily="2"/>
                <a:cs typeface="Roboto Condensed" pitchFamily="2"/>
              </a:rPr>
              <a:t>考察</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1A1DC5F6-5FE6-DC01-5322-2641C15004FD}"/>
              </a:ext>
            </a:extLst>
          </p:cNvPr>
          <p:cNvPicPr>
            <a:picLocks noChangeAspect="1"/>
          </p:cNvPicPr>
          <p:nvPr/>
        </p:nvPicPr>
        <p:blipFill>
          <a:blip r:embed="rId51"/>
          <a:stretch>
            <a:fillRect/>
          </a:stretch>
        </p:blipFill>
        <p:spPr>
          <a:xfrm>
            <a:off x="22690573" y="5492578"/>
            <a:ext cx="1818819" cy="1636475"/>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A0F4725D-AF87-2CB5-33DD-4FDD11BF325A}"/>
              </a:ext>
            </a:extLst>
          </p:cNvPr>
          <p:cNvPicPr>
            <a:picLocks noChangeAspect="1"/>
          </p:cNvPicPr>
          <p:nvPr/>
        </p:nvPicPr>
        <p:blipFill>
          <a:blip r:embed="rId52"/>
          <a:srcRect r="2258"/>
          <a:stretch>
            <a:fillRect/>
          </a:stretch>
        </p:blipFill>
        <p:spPr>
          <a:xfrm>
            <a:off x="24708013" y="10765010"/>
            <a:ext cx="5550140" cy="913230"/>
          </a:xfrm>
          <a:prstGeom prst="rect">
            <a:avLst/>
          </a:prstGeom>
        </p:spPr>
      </p:pic>
      <p:grpSp>
        <p:nvGrpSpPr>
          <p:cNvPr id="292" name="グループ化 291">
            <a:extLst>
              <a:ext uri="{FF2B5EF4-FFF2-40B4-BE49-F238E27FC236}">
                <a16:creationId xmlns:a16="http://schemas.microsoft.com/office/drawing/2014/main" id="{C87C2A6F-C63C-4F87-A69C-09898899AE99}"/>
              </a:ext>
            </a:extLst>
          </p:cNvPr>
          <p:cNvGrpSpPr/>
          <p:nvPr/>
        </p:nvGrpSpPr>
        <p:grpSpPr>
          <a:xfrm>
            <a:off x="24611183" y="13716523"/>
            <a:ext cx="5616666" cy="1699879"/>
            <a:chOff x="24803549" y="14202064"/>
            <a:chExt cx="5514360" cy="1649739"/>
          </a:xfrm>
        </p:grpSpPr>
        <p:grpSp>
          <p:nvGrpSpPr>
            <p:cNvPr id="289" name="グループ化 288">
              <a:extLst>
                <a:ext uri="{FF2B5EF4-FFF2-40B4-BE49-F238E27FC236}">
                  <a16:creationId xmlns:a16="http://schemas.microsoft.com/office/drawing/2014/main" id="{F00A9331-6FF9-28B2-EB9C-4C923A3D3FFC}"/>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198DC231-0E8F-055F-EDE0-9775D775E3EE}"/>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200" b="1" dirty="0">
                    <a:ea typeface="游ゴシック" panose="020B0400000000000000" pitchFamily="50" charset="-128"/>
                  </a:rPr>
                  <a:t>検証</a:t>
                </a:r>
                <a:r>
                  <a:rPr lang="en-US" altLang="ja-JP" sz="1200" b="1" dirty="0">
                    <a:ea typeface="游ゴシック" panose="020B0400000000000000" pitchFamily="50" charset="-128"/>
                  </a:rPr>
                  <a:t>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4BF8FE3-8F19-0C4F-B0A0-DD51549A6DE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200" b="1" dirty="0"/>
                  <a:t>検証</a:t>
                </a:r>
                <a:r>
                  <a:rPr lang="en-US" altLang="ja-JP" sz="1200" b="1" dirty="0"/>
                  <a:t>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D238EEFA-17F2-7340-652E-DD73455837CC}"/>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200" b="1" dirty="0"/>
                  <a:t>検証</a:t>
                </a:r>
                <a:r>
                  <a:rPr lang="en-US" altLang="ja-JP" sz="1200" b="1" dirty="0"/>
                  <a:t>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EF4671C9-BF48-9478-DB59-40E1832306E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92BE776E-987F-14C0-471F-0483F1680EB6}"/>
                    </a:ext>
                  </a:extLst>
                </p:cNvPr>
                <p:cNvPicPr>
                  <a:picLocks noChangeAspect="1"/>
                </p:cNvPicPr>
                <p:nvPr/>
              </p:nvPicPr>
              <p:blipFill>
                <a:blip r:embed="rId53"/>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8B9A71F3-3448-420B-C58A-8E3AD519BAE5}"/>
                    </a:ext>
                  </a:extLst>
                </p:cNvPr>
                <p:cNvSpPr txBox="1"/>
                <p:nvPr/>
              </p:nvSpPr>
              <p:spPr>
                <a:xfrm>
                  <a:off x="1352669" y="6749862"/>
                  <a:ext cx="1338031" cy="276999"/>
                </a:xfrm>
                <a:prstGeom prst="rect">
                  <a:avLst/>
                </a:prstGeom>
                <a:noFill/>
              </p:spPr>
              <p:txBody>
                <a:bodyPr wrap="square" rtlCol="0">
                  <a:spAutoFit/>
                </a:bodyPr>
                <a:lstStyle/>
                <a:p>
                  <a:r>
                    <a:rPr lang="ja-JP" altLang="en-US" sz="1200" dirty="0"/>
                    <a:t>速度の不安定さ</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E5509116-451C-99B8-A586-59A69FEBE1C0}"/>
                    </a:ext>
                  </a:extLst>
                </p:cNvPr>
                <p:cNvSpPr txBox="1"/>
                <p:nvPr/>
              </p:nvSpPr>
              <p:spPr>
                <a:xfrm>
                  <a:off x="1320500" y="7202266"/>
                  <a:ext cx="1480350" cy="276999"/>
                </a:xfrm>
                <a:prstGeom prst="rect">
                  <a:avLst/>
                </a:prstGeom>
                <a:noFill/>
              </p:spPr>
              <p:txBody>
                <a:bodyPr wrap="square" rtlCol="0">
                  <a:spAutoFit/>
                </a:bodyPr>
                <a:lstStyle/>
                <a:p>
                  <a:r>
                    <a:rPr lang="ja-JP" altLang="en-US" sz="1200" dirty="0"/>
                    <a:t>ゆっくりした減速</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4F01625-E61E-883A-D807-6FF8D7CCE71F}"/>
                    </a:ext>
                  </a:extLst>
                </p:cNvPr>
                <p:cNvSpPr txBox="1"/>
                <p:nvPr/>
              </p:nvSpPr>
              <p:spPr>
                <a:xfrm>
                  <a:off x="3781116" y="7227589"/>
                  <a:ext cx="1450937" cy="276999"/>
                </a:xfrm>
                <a:prstGeom prst="rect">
                  <a:avLst/>
                </a:prstGeom>
                <a:noFill/>
              </p:spPr>
              <p:txBody>
                <a:bodyPr wrap="square" rtlCol="0">
                  <a:spAutoFit/>
                </a:bodyPr>
                <a:lstStyle/>
                <a:p>
                  <a:r>
                    <a:rPr lang="ja-JP" altLang="en-US" sz="1200" dirty="0"/>
                    <a:t>急減速</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62DB32BE-1D3D-147C-BCC8-6A3EE7067617}"/>
                    </a:ext>
                  </a:extLst>
                </p:cNvPr>
                <p:cNvSpPr txBox="1"/>
                <p:nvPr/>
              </p:nvSpPr>
              <p:spPr>
                <a:xfrm>
                  <a:off x="3926851" y="6771981"/>
                  <a:ext cx="1174120" cy="276999"/>
                </a:xfrm>
                <a:prstGeom prst="rect">
                  <a:avLst/>
                </a:prstGeom>
                <a:noFill/>
              </p:spPr>
              <p:txBody>
                <a:bodyPr wrap="square" rtlCol="0">
                  <a:spAutoFit/>
                </a:bodyPr>
                <a:lstStyle/>
                <a:p>
                  <a:r>
                    <a:rPr lang="ja-JP" altLang="en-US" sz="1200" dirty="0"/>
                    <a:t>速度安定性</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BD761B19-3E0A-27A2-7240-180C17C00BFA}"/>
                    </a:ext>
                  </a:extLst>
                </p:cNvPr>
                <p:cNvSpPr txBox="1"/>
                <p:nvPr/>
              </p:nvSpPr>
              <p:spPr>
                <a:xfrm>
                  <a:off x="1054435" y="7685988"/>
                  <a:ext cx="1917631" cy="276999"/>
                </a:xfrm>
                <a:prstGeom prst="rect">
                  <a:avLst/>
                </a:prstGeom>
                <a:noFill/>
              </p:spPr>
              <p:txBody>
                <a:bodyPr wrap="square" rtlCol="0">
                  <a:spAutoFit/>
                </a:bodyPr>
                <a:lstStyle/>
                <a:p>
                  <a:r>
                    <a:rPr lang="ja-JP" altLang="en-US" sz="1200" dirty="0"/>
                    <a:t>最高速度は不明</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4E6AFE8E-81E6-CC65-1DC7-88D5FE37C289}"/>
                    </a:ext>
                  </a:extLst>
                </p:cNvPr>
                <p:cNvSpPr txBox="1"/>
                <p:nvPr/>
              </p:nvSpPr>
              <p:spPr>
                <a:xfrm>
                  <a:off x="3662821" y="7700285"/>
                  <a:ext cx="1871831" cy="276999"/>
                </a:xfrm>
                <a:prstGeom prst="rect">
                  <a:avLst/>
                </a:prstGeom>
                <a:noFill/>
              </p:spPr>
              <p:txBody>
                <a:bodyPr wrap="square" rtlCol="0">
                  <a:spAutoFit/>
                </a:bodyPr>
                <a:lstStyle/>
                <a:p>
                  <a:r>
                    <a:rPr lang="ja-JP" altLang="en-US" sz="1200" dirty="0"/>
                    <a:t>クリア最高速度</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712038D4-40AF-C380-C0E6-0372551BEA17}"/>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600" b="1" dirty="0"/>
                <a:t>このテストの結果、次のことが可能になりました</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16D95D1C-863B-6905-4D79-DBA7E2103885}"/>
              </a:ext>
            </a:extLst>
          </p:cNvPr>
          <p:cNvGrpSpPr/>
          <p:nvPr/>
        </p:nvGrpSpPr>
        <p:grpSpPr>
          <a:xfrm>
            <a:off x="22024263" y="10389663"/>
            <a:ext cx="2522021" cy="1510238"/>
            <a:chOff x="22217579" y="10628312"/>
            <a:chExt cx="2430303" cy="1373238"/>
          </a:xfrm>
        </p:grpSpPr>
        <p:grpSp>
          <p:nvGrpSpPr>
            <p:cNvPr id="293" name="グループ化 292">
              <a:extLst>
                <a:ext uri="{FF2B5EF4-FFF2-40B4-BE49-F238E27FC236}">
                  <a16:creationId xmlns:a16="http://schemas.microsoft.com/office/drawing/2014/main" id="{A1346DF5-F8D0-D4E3-2948-F58511C06094}"/>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0C68ACB1-BB86-8750-0EB2-2A1A242D6783}"/>
                  </a:ext>
                </a:extLst>
              </p:cNvPr>
              <p:cNvPicPr>
                <a:picLocks noChangeAspect="1"/>
              </p:cNvPicPr>
              <p:nvPr/>
            </p:nvPicPr>
            <p:blipFill>
              <a:blip r:embed="rId54"/>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3592C945-FB10-99DF-8123-FA7CDF359FC3}"/>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E8C9D9DE-650F-ACD2-AF86-747B3F87302C}"/>
                  </a:ext>
                </a:extLst>
              </p:cNvPr>
              <p:cNvSpPr txBox="1"/>
              <p:nvPr/>
            </p:nvSpPr>
            <p:spPr>
              <a:xfrm>
                <a:off x="23499480" y="11013984"/>
                <a:ext cx="1203409" cy="53172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600" b="1" dirty="0"/>
                  <a:t>速度を設定する</a:t>
                </a:r>
                <a:endParaRPr lang="en-US" sz="1600" b="1" i="0" u="none" strike="noStrike" kern="0" cap="none" spc="0" baseline="0" dirty="0">
                  <a:solidFill>
                    <a:srgbClr val="000000"/>
                  </a:solidFill>
                  <a:uFillTx/>
                  <a:latin typeface="Arial"/>
                  <a:ea typeface="Arial"/>
                  <a:cs typeface="Arial"/>
                </a:endParaRPr>
              </a:p>
            </p:txBody>
          </p:sp>
        </p:grpSp>
        <p:sp>
          <p:nvSpPr>
            <p:cNvPr id="294" name="テキスト ボックス 293">
              <a:extLst>
                <a:ext uri="{FF2B5EF4-FFF2-40B4-BE49-F238E27FC236}">
                  <a16:creationId xmlns:a16="http://schemas.microsoft.com/office/drawing/2014/main" id="{5AA1644E-E446-B6BA-DC6A-51A05848EBEB}"/>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2474D07B-0E72-6E8E-4AFE-EEBE28238141}"/>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B5E63124-403D-1847-AB40-A86C8954F238}"/>
              </a:ext>
            </a:extLst>
          </p:cNvPr>
          <p:cNvSpPr txBox="1"/>
          <p:nvPr/>
        </p:nvSpPr>
        <p:spPr>
          <a:xfrm>
            <a:off x="22339181" y="11721258"/>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a:latin typeface="游ゴシック" pitchFamily="50"/>
                <a:ea typeface="游ゴシック" pitchFamily="50"/>
              </a:rPr>
              <a:t>▷図</a:t>
            </a:r>
            <a:r>
              <a:rPr lang="en-US" altLang="ja-JP" sz="900">
                <a:latin typeface="游ゴシック" pitchFamily="50"/>
                <a:ea typeface="游ゴシック" pitchFamily="50"/>
              </a:rPr>
              <a:t>1 </a:t>
            </a:r>
            <a:r>
              <a:rPr lang="ja-JP" altLang="en-US" sz="900">
                <a:latin typeface="游ゴシック" pitchFamily="50"/>
                <a:ea typeface="游ゴシック" pitchFamily="50"/>
              </a:rPr>
              <a:t>速度制御の仕組み</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1E3CFE1D-4F4B-69D1-56B3-4295195013E7}"/>
              </a:ext>
            </a:extLst>
          </p:cNvPr>
          <p:cNvSpPr txBox="1"/>
          <p:nvPr/>
        </p:nvSpPr>
        <p:spPr>
          <a:xfrm>
            <a:off x="29304034" y="6256840"/>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A0E8063D-DBDE-5B69-9F04-F449D8A2CD0A}"/>
              </a:ext>
            </a:extLst>
          </p:cNvPr>
          <p:cNvSpPr txBox="1"/>
          <p:nvPr/>
        </p:nvSpPr>
        <p:spPr>
          <a:xfrm>
            <a:off x="23409451" y="12557378"/>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D6087733-1744-D904-DA20-342D4C219799}"/>
              </a:ext>
            </a:extLst>
          </p:cNvPr>
          <p:cNvSpPr txBox="1"/>
          <p:nvPr/>
        </p:nvSpPr>
        <p:spPr>
          <a:xfrm>
            <a:off x="25713704" y="6224170"/>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300" b="1" dirty="0">
                <a:latin typeface="游ゴシック" panose="020B0400000000000000" pitchFamily="50" charset="-128"/>
                <a:ea typeface="游ゴシック" panose="020B0400000000000000" pitchFamily="50" charset="-128"/>
              </a:rPr>
              <a:t>減速時の速度制御の効果</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B99AA855-C643-D0C8-EFEA-D7A790B5647C}"/>
              </a:ext>
            </a:extLst>
          </p:cNvPr>
          <p:cNvSpPr txBox="1"/>
          <p:nvPr/>
        </p:nvSpPr>
        <p:spPr>
          <a:xfrm>
            <a:off x="19500638" y="12500026"/>
            <a:ext cx="4081641" cy="292388"/>
          </a:xfrm>
          <a:prstGeom prst="rect">
            <a:avLst/>
          </a:prstGeom>
          <a:noFill/>
          <a:ln cap="flat">
            <a:noFill/>
          </a:ln>
        </p:spPr>
        <p:txBody>
          <a:bodyPr vert="horz" wrap="square" lIns="91440" tIns="45720" rIns="91440" bIns="45720" anchor="t" anchorCtr="0" compatLnSpc="1">
            <a:spAutoFit/>
          </a:bodyPr>
          <a:lstStyle/>
          <a:p>
            <a:r>
              <a:rPr lang="ja-JP" altLang="en-US" sz="1300" b="1" dirty="0">
                <a:latin typeface="游ゴシック" panose="020B0400000000000000" pitchFamily="50" charset="-128"/>
                <a:ea typeface="游ゴシック" panose="020B0400000000000000" pitchFamily="50" charset="-128"/>
              </a:rPr>
              <a:t>速度制御による速度安定性への影響</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B73DD6B8-F89E-83E8-ACB5-0352E49B0BA7}"/>
              </a:ext>
            </a:extLst>
          </p:cNvPr>
          <p:cNvSpPr txBox="1"/>
          <p:nvPr/>
        </p:nvSpPr>
        <p:spPr>
          <a:xfrm>
            <a:off x="23241155" y="17006022"/>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7963322B-679D-DAFD-7C54-3E674DD2C580}"/>
              </a:ext>
            </a:extLst>
          </p:cNvPr>
          <p:cNvSpPr txBox="1"/>
          <p:nvPr/>
        </p:nvSpPr>
        <p:spPr>
          <a:xfrm>
            <a:off x="19896878" y="16943839"/>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300" b="1" dirty="0">
                <a:latin typeface="游ゴシック" panose="020B0400000000000000" pitchFamily="50" charset="-128"/>
                <a:ea typeface="游ゴシック" panose="020B0400000000000000" pitchFamily="50" charset="-128"/>
              </a:rPr>
              <a:t>移動平均フィルタの効果</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D61D0329-A7E5-3260-801F-723BC78E0688}"/>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51784" y="9085453"/>
            <a:ext cx="5086801" cy="5072632"/>
          </a:xfrm>
          <a:prstGeom prst="rect">
            <a:avLst/>
          </a:prstGeom>
          <a:noFill/>
          <a:extLst>
            <a:ext uri="{909E8E84-426E-40DD-AFC4-6F175D3DCCD1}">
              <a14:hiddenFill xmlns:a14="http://schemas.microsoft.com/office/drawing/2010/main">
                <a:solidFill>
                  <a:srgbClr val="FFFFFF"/>
                </a:solidFill>
              </a14:hiddenFill>
            </a:ext>
          </a:extLst>
        </p:spPr>
      </p:pic>
      <p:sp>
        <p:nvSpPr>
          <p:cNvPr id="2276" name="テキスト ボックス 2275">
            <a:extLst>
              <a:ext uri="{FF2B5EF4-FFF2-40B4-BE49-F238E27FC236}">
                <a16:creationId xmlns:a16="http://schemas.microsoft.com/office/drawing/2014/main" id="{4588B428-F358-D8A6-6C96-63572BB7289C}"/>
              </a:ext>
            </a:extLst>
          </p:cNvPr>
          <p:cNvSpPr txBox="1"/>
          <p:nvPr/>
        </p:nvSpPr>
        <p:spPr>
          <a:xfrm>
            <a:off x="12832788" y="14622518"/>
            <a:ext cx="1542716" cy="253916"/>
          </a:xfrm>
          <a:prstGeom prst="rect">
            <a:avLst/>
          </a:prstGeom>
          <a:noFill/>
        </p:spPr>
        <p:txBody>
          <a:bodyPr wrap="square" rtlCol="0">
            <a:spAutoFit/>
          </a:bodyPr>
          <a:lstStyle/>
          <a:p>
            <a:r>
              <a:rPr kumimoji="1" lang="ja-JP" altLang="en-US" sz="1050" b="1" dirty="0">
                <a:solidFill>
                  <a:schemeClr val="tx1"/>
                </a:solidFill>
                <a:latin typeface="+mj-lt"/>
                <a:ea typeface="游ゴシック" panose="020B0400000000000000" pitchFamily="50" charset="-128"/>
                <a:cs typeface="Cascadia Code" panose="020B0609020000020004" pitchFamily="49" charset="0"/>
              </a:rPr>
              <a:t>スタンドアロンカメラ</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E2817BB2-2241-2E9D-0FF9-C34628737DA3}"/>
              </a:ext>
            </a:extLst>
          </p:cNvPr>
          <p:cNvSpPr txBox="1"/>
          <p:nvPr/>
        </p:nvSpPr>
        <p:spPr>
          <a:xfrm>
            <a:off x="15601414" y="14593530"/>
            <a:ext cx="1713983" cy="253916"/>
          </a:xfrm>
          <a:prstGeom prst="rect">
            <a:avLst/>
          </a:prstGeom>
          <a:noFill/>
        </p:spPr>
        <p:txBody>
          <a:bodyPr wrap="square" rtlCol="0">
            <a:spAutoFit/>
          </a:bodyPr>
          <a:lstStyle/>
          <a:p>
            <a:r>
              <a:rPr kumimoji="1" lang="ja-JP" altLang="en-US" sz="1050" b="1" dirty="0">
                <a:solidFill>
                  <a:schemeClr val="tx1"/>
                </a:solidFill>
                <a:latin typeface="+mj-lt"/>
                <a:ea typeface="游ゴシック" panose="020B0400000000000000" pitchFamily="50" charset="-128"/>
                <a:cs typeface="Cascadia Code" panose="020B0609020000020004" pitchFamily="49" charset="0"/>
              </a:rPr>
              <a:t>全方位カメラ</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66B09483-84C1-D3B3-68B3-0DE589A42ADC}"/>
              </a:ext>
            </a:extLst>
          </p:cNvPr>
          <p:cNvSpPr txBox="1"/>
          <p:nvPr/>
        </p:nvSpPr>
        <p:spPr>
          <a:xfrm>
            <a:off x="9392412" y="12980177"/>
            <a:ext cx="1523877" cy="430887"/>
          </a:xfrm>
          <a:prstGeom prst="rect">
            <a:avLst/>
          </a:prstGeom>
          <a:noFill/>
        </p:spPr>
        <p:txBody>
          <a:bodyPr wrap="square" rtlCol="0">
            <a:spAutoFit/>
          </a:bodyPr>
          <a:lstStyle/>
          <a:p>
            <a:r>
              <a:rPr kumimoji="1" lang="ja-JP" altLang="en-US" sz="1100" b="1" dirty="0">
                <a:latin typeface="+mj-lt"/>
                <a:ea typeface="游ゴシック" panose="020B0400000000000000" pitchFamily="50" charset="-128"/>
              </a:rPr>
              <a:t>導入前</a:t>
            </a:r>
          </a:p>
          <a:p>
            <a:r>
              <a:rPr kumimoji="1" lang="ja-JP" altLang="en-US" sz="1100" b="1" dirty="0">
                <a:latin typeface="+mj-lt"/>
                <a:ea typeface="游ゴシック" panose="020B0400000000000000" pitchFamily="50" charset="-128"/>
              </a:rPr>
              <a:t>マルチプレクサの</a:t>
            </a:r>
          </a:p>
        </p:txBody>
      </p:sp>
      <p:sp>
        <p:nvSpPr>
          <p:cNvPr id="2280" name="テキスト ボックス 2279">
            <a:extLst>
              <a:ext uri="{FF2B5EF4-FFF2-40B4-BE49-F238E27FC236}">
                <a16:creationId xmlns:a16="http://schemas.microsoft.com/office/drawing/2014/main" id="{5BC7D6D7-84D9-C1AA-F2DB-8589A616F1DE}"/>
              </a:ext>
            </a:extLst>
          </p:cNvPr>
          <p:cNvSpPr txBox="1"/>
          <p:nvPr/>
        </p:nvSpPr>
        <p:spPr>
          <a:xfrm>
            <a:off x="11035811" y="12986342"/>
            <a:ext cx="1421676" cy="430887"/>
          </a:xfrm>
          <a:prstGeom prst="rect">
            <a:avLst/>
          </a:prstGeom>
          <a:noFill/>
        </p:spPr>
        <p:txBody>
          <a:bodyPr wrap="square" rtlCol="0">
            <a:spAutoFit/>
          </a:bodyPr>
          <a:lstStyle/>
          <a:p>
            <a:r>
              <a:rPr kumimoji="1" lang="ja-JP" altLang="en-US" sz="1100" b="1" dirty="0">
                <a:latin typeface="+mj-lt"/>
                <a:ea typeface="游ゴシック" panose="020B0400000000000000" pitchFamily="50" charset="-128"/>
              </a:rPr>
              <a:t>導入後</a:t>
            </a:r>
          </a:p>
          <a:p>
            <a:r>
              <a:rPr kumimoji="1" lang="ja-JP" altLang="en-US" sz="1100" b="1" dirty="0">
                <a:latin typeface="+mj-lt"/>
                <a:ea typeface="游ゴシック" panose="020B0400000000000000" pitchFamily="50" charset="-128"/>
              </a:rPr>
              <a:t>マルチプレクサの</a:t>
            </a:r>
          </a:p>
        </p:txBody>
      </p:sp>
      <p:sp>
        <p:nvSpPr>
          <p:cNvPr id="2281" name="テキスト ボックス 2280">
            <a:extLst>
              <a:ext uri="{FF2B5EF4-FFF2-40B4-BE49-F238E27FC236}">
                <a16:creationId xmlns:a16="http://schemas.microsoft.com/office/drawing/2014/main" id="{0D7706F7-1BF9-2BD3-DD84-D36006D90585}"/>
              </a:ext>
            </a:extLst>
          </p:cNvPr>
          <p:cNvSpPr txBox="1"/>
          <p:nvPr/>
        </p:nvSpPr>
        <p:spPr>
          <a:xfrm>
            <a:off x="10994249" y="16508977"/>
            <a:ext cx="1529180" cy="261610"/>
          </a:xfrm>
          <a:prstGeom prst="rect">
            <a:avLst/>
          </a:prstGeom>
          <a:noFill/>
        </p:spPr>
        <p:txBody>
          <a:bodyPr wrap="square" rtlCol="0">
            <a:spAutoFit/>
          </a:bodyPr>
          <a:lstStyle/>
          <a:p>
            <a:r>
              <a:rPr kumimoji="1" lang="ja-JP" altLang="en-US" sz="1100" b="1" dirty="0">
                <a:solidFill>
                  <a:schemeClr val="tx1"/>
                </a:solidFill>
                <a:latin typeface="+mj-lt"/>
                <a:ea typeface="游ゴシック" panose="020B0400000000000000" pitchFamily="50" charset="-128"/>
              </a:rPr>
              <a:t>カーブにワイヤード</a:t>
            </a:r>
          </a:p>
        </p:txBody>
      </p:sp>
      <p:sp>
        <p:nvSpPr>
          <p:cNvPr id="2282" name="テキスト ボックス 1152">
            <a:extLst>
              <a:ext uri="{FF2B5EF4-FFF2-40B4-BE49-F238E27FC236}">
                <a16:creationId xmlns:a16="http://schemas.microsoft.com/office/drawing/2014/main" id="{A0C85CCF-CD8E-83EF-1B62-9E09EB09F1A2}"/>
              </a:ext>
            </a:extLst>
          </p:cNvPr>
          <p:cNvSpPr txBox="1"/>
          <p:nvPr/>
        </p:nvSpPr>
        <p:spPr>
          <a:xfrm>
            <a:off x="13034287" y="18246834"/>
            <a:ext cx="889987"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100" b="1" dirty="0">
                <a:solidFill>
                  <a:schemeClr val="tx1"/>
                </a:solidFill>
                <a:latin typeface="+mj-lt"/>
                <a:ea typeface="游ゴシック" panose="020B0400000000000000" pitchFamily="50" charset="-128"/>
              </a:rPr>
              <a:t>旧占領地域</a:t>
            </a:r>
          </a:p>
        </p:txBody>
      </p:sp>
      <p:sp>
        <p:nvSpPr>
          <p:cNvPr id="2283" name="テキスト ボックス 1152">
            <a:extLst>
              <a:ext uri="{FF2B5EF4-FFF2-40B4-BE49-F238E27FC236}">
                <a16:creationId xmlns:a16="http://schemas.microsoft.com/office/drawing/2014/main" id="{F8328230-0060-B775-8EDD-71BC736E0F91}"/>
              </a:ext>
            </a:extLst>
          </p:cNvPr>
          <p:cNvSpPr txBox="1"/>
          <p:nvPr/>
        </p:nvSpPr>
        <p:spPr>
          <a:xfrm>
            <a:off x="16332719" y="18248600"/>
            <a:ext cx="1736373"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100" b="1" dirty="0">
                <a:solidFill>
                  <a:schemeClr val="tx1"/>
                </a:solidFill>
                <a:latin typeface="+mj-lt"/>
                <a:ea typeface="游ゴシック" panose="020B0400000000000000" pitchFamily="50" charset="-128"/>
              </a:rPr>
              <a:t>新しいキャプチャゾーン</a:t>
            </a:r>
          </a:p>
        </p:txBody>
      </p:sp>
      <p:pic>
        <p:nvPicPr>
          <p:cNvPr id="2289" name="図 2288">
            <a:extLst>
              <a:ext uri="{FF2B5EF4-FFF2-40B4-BE49-F238E27FC236}">
                <a16:creationId xmlns:a16="http://schemas.microsoft.com/office/drawing/2014/main" id="{1F2D12A1-A996-6F00-0FBF-58532FD79F19}"/>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042464"/>
            <a:ext cx="414714" cy="410234"/>
          </a:xfrm>
          <a:prstGeom prst="rect">
            <a:avLst/>
          </a:prstGeom>
        </p:spPr>
      </p:pic>
      <p:graphicFrame>
        <p:nvGraphicFramePr>
          <p:cNvPr id="42" name="グラフ 41">
            <a:extLst>
              <a:ext uri="{FF2B5EF4-FFF2-40B4-BE49-F238E27FC236}">
                <a16:creationId xmlns:a16="http://schemas.microsoft.com/office/drawing/2014/main" id="{AA7C8212-732B-030F-F8F5-E36D64730658}"/>
              </a:ext>
            </a:extLst>
          </p:cNvPr>
          <p:cNvGraphicFramePr>
            <a:graphicFrameLocks/>
          </p:cNvGraphicFramePr>
          <p:nvPr/>
        </p:nvGraphicFramePr>
        <p:xfrm>
          <a:off x="18814036" y="12742946"/>
          <a:ext cx="5188964" cy="2538601"/>
        </p:xfrm>
        <a:graphic>
          <a:graphicData uri="http://schemas.openxmlformats.org/drawingml/2006/chart">
            <c:chart xmlns:c="http://schemas.openxmlformats.org/drawingml/2006/chart" xmlns:r="http://schemas.openxmlformats.org/officeDocument/2006/relationships" r:id="rId56"/>
          </a:graphicData>
        </a:graphic>
      </p:graphicFrame>
      <p:sp>
        <p:nvSpPr>
          <p:cNvPr id="2242" name="テキスト ボックス 2241">
            <a:extLst>
              <a:ext uri="{FF2B5EF4-FFF2-40B4-BE49-F238E27FC236}">
                <a16:creationId xmlns:a16="http://schemas.microsoft.com/office/drawing/2014/main" id="{5DECD30F-2442-0A78-4D47-051D7243D8B5}"/>
              </a:ext>
            </a:extLst>
          </p:cNvPr>
          <p:cNvSpPr txBox="1"/>
          <p:nvPr/>
        </p:nvSpPr>
        <p:spPr>
          <a:xfrm>
            <a:off x="19150118" y="12903900"/>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CB78F680-8803-CF58-FEA9-31E1A318887F}"/>
              </a:ext>
            </a:extLst>
          </p:cNvPr>
          <p:cNvSpPr txBox="1"/>
          <p:nvPr/>
        </p:nvSpPr>
        <p:spPr>
          <a:xfrm>
            <a:off x="23205352" y="148396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B25A705-A724-2595-2BF7-250DD55A529E}"/>
              </a:ext>
            </a:extLst>
          </p:cNvPr>
          <p:cNvGraphicFramePr>
            <a:graphicFrameLocks/>
          </p:cNvGraphicFramePr>
          <p:nvPr/>
        </p:nvGraphicFramePr>
        <p:xfrm>
          <a:off x="24697074" y="6444344"/>
          <a:ext cx="5249700" cy="2646742"/>
        </p:xfrm>
        <a:graphic>
          <a:graphicData uri="http://schemas.openxmlformats.org/drawingml/2006/chart">
            <c:chart xmlns:c="http://schemas.openxmlformats.org/drawingml/2006/chart" xmlns:r="http://schemas.openxmlformats.org/officeDocument/2006/relationships" r:id="rId57"/>
          </a:graphicData>
        </a:graphic>
      </p:graphicFrame>
      <p:sp>
        <p:nvSpPr>
          <p:cNvPr id="2246" name="テキスト ボックス 2245">
            <a:extLst>
              <a:ext uri="{FF2B5EF4-FFF2-40B4-BE49-F238E27FC236}">
                <a16:creationId xmlns:a16="http://schemas.microsoft.com/office/drawing/2014/main" id="{340C9F30-9791-284D-F9AC-E6E3F24DE6C1}"/>
              </a:ext>
            </a:extLst>
          </p:cNvPr>
          <p:cNvSpPr txBox="1"/>
          <p:nvPr/>
        </p:nvSpPr>
        <p:spPr>
          <a:xfrm>
            <a:off x="25007271" y="664686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6A9E584C-7446-1907-97F4-9ECE5386CCAF}"/>
              </a:ext>
            </a:extLst>
          </p:cNvPr>
          <p:cNvSpPr txBox="1"/>
          <p:nvPr/>
        </p:nvSpPr>
        <p:spPr>
          <a:xfrm>
            <a:off x="29064708" y="8600330"/>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36E5A225-B6B0-4D6A-716D-17AB1B79C01B}"/>
              </a:ext>
            </a:extLst>
          </p:cNvPr>
          <p:cNvGraphicFramePr>
            <a:graphicFrameLocks/>
          </p:cNvGraphicFramePr>
          <p:nvPr/>
        </p:nvGraphicFramePr>
        <p:xfrm>
          <a:off x="18807047" y="17193060"/>
          <a:ext cx="5107053" cy="2874431"/>
        </p:xfrm>
        <a:graphic>
          <a:graphicData uri="http://schemas.openxmlformats.org/drawingml/2006/chart">
            <c:chart xmlns:c="http://schemas.openxmlformats.org/drawingml/2006/chart" xmlns:r="http://schemas.openxmlformats.org/officeDocument/2006/relationships" r:id="rId58"/>
          </a:graphicData>
        </a:graphic>
      </p:graphicFrame>
      <p:sp>
        <p:nvSpPr>
          <p:cNvPr id="2249" name="テキスト ボックス 2248">
            <a:extLst>
              <a:ext uri="{FF2B5EF4-FFF2-40B4-BE49-F238E27FC236}">
                <a16:creationId xmlns:a16="http://schemas.microsoft.com/office/drawing/2014/main" id="{36A5C2FB-CE00-4D51-9EA3-68EE43243F12}"/>
              </a:ext>
            </a:extLst>
          </p:cNvPr>
          <p:cNvSpPr txBox="1"/>
          <p:nvPr/>
        </p:nvSpPr>
        <p:spPr>
          <a:xfrm>
            <a:off x="19234180" y="1733637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CFAF0DEA-2E0F-509A-9A73-43C2DC16EE41}"/>
              </a:ext>
            </a:extLst>
          </p:cNvPr>
          <p:cNvSpPr txBox="1"/>
          <p:nvPr/>
        </p:nvSpPr>
        <p:spPr>
          <a:xfrm>
            <a:off x="22571098" y="19429401"/>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4923D0E1-BDD5-B8D4-0DD6-1EEC00B45E1F}"/>
              </a:ext>
            </a:extLst>
          </p:cNvPr>
          <p:cNvSpPr txBox="1"/>
          <p:nvPr/>
        </p:nvSpPr>
        <p:spPr>
          <a:xfrm>
            <a:off x="24527234" y="15671426"/>
            <a:ext cx="5978001" cy="461665"/>
          </a:xfrm>
          <a:prstGeom prst="rect">
            <a:avLst/>
          </a:prstGeom>
          <a:noFill/>
        </p:spPr>
        <p:txBody>
          <a:bodyPr wrap="square" rtlCol="0">
            <a:spAutoFit/>
          </a:bodyPr>
          <a:lstStyle/>
          <a:p>
            <a:r>
              <a:rPr kumimoji="1" lang="ja-JP" altLang="en-US" sz="24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ラインセンサに最適な</a:t>
            </a:r>
            <a:r>
              <a:rPr kumimoji="1" lang="en-US" altLang="ja-JP" sz="24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LED</a:t>
            </a:r>
            <a:r>
              <a:rPr kumimoji="1" lang="ja-JP" altLang="en-US" sz="24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色の評価</a:t>
            </a:r>
            <a:endParaRPr kumimoji="1" lang="en-US" altLang="ja-JP" sz="16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95FAEDEC-2EFD-E012-2440-D4F5C63DFAD7}"/>
              </a:ext>
            </a:extLst>
          </p:cNvPr>
          <p:cNvSpPr txBox="1"/>
          <p:nvPr/>
        </p:nvSpPr>
        <p:spPr>
          <a:xfrm>
            <a:off x="24564101" y="16116020"/>
            <a:ext cx="5610271" cy="707886"/>
          </a:xfrm>
          <a:prstGeom prst="rect">
            <a:avLst/>
          </a:prstGeom>
          <a:noFill/>
        </p:spPr>
        <p:txBody>
          <a:bodyPr wrap="square" rtlCol="0">
            <a:spAutoFit/>
          </a:bodyPr>
          <a:lstStyle/>
          <a:p>
            <a:r>
              <a:rPr lang="ja-JP" altLang="en-US" sz="1000" dirty="0">
                <a:latin typeface="游ゴシック" panose="020B0400000000000000" pitchFamily="50" charset="-128"/>
                <a:ea typeface="游ゴシック" panose="020B0400000000000000" pitchFamily="50" charset="-128"/>
              </a:rPr>
              <a:t>これまでラインセンサーには白色</a:t>
            </a:r>
            <a:r>
              <a:rPr lang="en-US" altLang="ja-JP" sz="1000" dirty="0">
                <a:latin typeface="游ゴシック" panose="020B0400000000000000" pitchFamily="50" charset="-128"/>
                <a:ea typeface="游ゴシック" panose="020B0400000000000000" pitchFamily="50" charset="-128"/>
              </a:rPr>
              <a:t>LED</a:t>
            </a:r>
            <a:r>
              <a:rPr lang="ja-JP" altLang="en-US" sz="1000" dirty="0">
                <a:latin typeface="游ゴシック" panose="020B0400000000000000" pitchFamily="50" charset="-128"/>
                <a:ea typeface="游ゴシック" panose="020B0400000000000000" pitchFamily="50" charset="-128"/>
              </a:rPr>
              <a:t>を使用していましたが、白色</a:t>
            </a:r>
            <a:r>
              <a:rPr lang="en-US" altLang="ja-JP" sz="1000" dirty="0">
                <a:latin typeface="游ゴシック" panose="020B0400000000000000" pitchFamily="50" charset="-128"/>
                <a:ea typeface="游ゴシック" panose="020B0400000000000000" pitchFamily="50" charset="-128"/>
              </a:rPr>
              <a:t>LED</a:t>
            </a:r>
            <a:r>
              <a:rPr lang="ja-JP" altLang="en-US" sz="1000" dirty="0">
                <a:latin typeface="游ゴシック" panose="020B0400000000000000" pitchFamily="50" charset="-128"/>
                <a:ea typeface="游ゴシック" panose="020B0400000000000000" pitchFamily="50" charset="-128"/>
              </a:rPr>
              <a:t>が本当に適しているのかという疑問を解消するために、実験を行うことにしました。実験では、光の色と明るさを変更できるフルカラー</a:t>
            </a:r>
            <a:r>
              <a:rPr lang="en-US" altLang="ja-JP" sz="1000" dirty="0">
                <a:latin typeface="游ゴシック" panose="020B0400000000000000" pitchFamily="50" charset="-128"/>
                <a:ea typeface="游ゴシック" panose="020B0400000000000000" pitchFamily="50" charset="-128"/>
              </a:rPr>
              <a:t>LED</a:t>
            </a:r>
            <a:r>
              <a:rPr lang="ja-JP" altLang="en-US" sz="1000" dirty="0">
                <a:latin typeface="游ゴシック" panose="020B0400000000000000" pitchFamily="50" charset="-128"/>
                <a:ea typeface="游ゴシック" panose="020B0400000000000000" pitchFamily="50" charset="-128"/>
              </a:rPr>
              <a:t>を使用しています。ロボットが白線を通過した際のデータを、赤、緑、青の光と、これまで使用していた白色光を比較したグラフと表を作成しました。</a:t>
            </a:r>
            <a:endParaRPr lang="en-US" altLang="ja-JP" sz="1000" dirty="0">
              <a:latin typeface="游ゴシック" panose="020B0400000000000000" pitchFamily="50" charset="-128"/>
              <a:ea typeface="游ゴシック" panose="020B0400000000000000" pitchFamily="50" charset="-128"/>
            </a:endParaRPr>
          </a:p>
        </p:txBody>
      </p:sp>
      <p:sp>
        <p:nvSpPr>
          <p:cNvPr id="2291" name="テキスト ボックス 2290">
            <a:extLst>
              <a:ext uri="{FF2B5EF4-FFF2-40B4-BE49-F238E27FC236}">
                <a16:creationId xmlns:a16="http://schemas.microsoft.com/office/drawing/2014/main" id="{D37F4396-3F8B-83CF-1774-037E48D596C4}"/>
              </a:ext>
            </a:extLst>
          </p:cNvPr>
          <p:cNvSpPr txBox="1"/>
          <p:nvPr/>
        </p:nvSpPr>
        <p:spPr>
          <a:xfrm>
            <a:off x="24586961" y="19435835"/>
            <a:ext cx="5702091" cy="861774"/>
          </a:xfrm>
          <a:prstGeom prst="rect">
            <a:avLst/>
          </a:prstGeom>
          <a:noFill/>
        </p:spPr>
        <p:txBody>
          <a:bodyPr wrap="square" rtlCol="0">
            <a:spAutoFit/>
          </a:bodyPr>
          <a:lstStyle/>
          <a:p>
            <a:r>
              <a:rPr lang="ja-JP" altLang="en-US" sz="1000" dirty="0">
                <a:latin typeface="游ゴシック" panose="020B0400000000000000" pitchFamily="50" charset="-128"/>
                <a:ea typeface="游ゴシック" panose="020B0400000000000000" pitchFamily="50" charset="-128"/>
              </a:rPr>
              <a:t>図</a:t>
            </a:r>
            <a:r>
              <a:rPr lang="en-US" altLang="ja-JP" sz="1000" dirty="0">
                <a:latin typeface="游ゴシック" panose="020B0400000000000000" pitchFamily="50" charset="-128"/>
                <a:ea typeface="游ゴシック" panose="020B0400000000000000" pitchFamily="50" charset="-128"/>
              </a:rPr>
              <a:t>1</a:t>
            </a:r>
            <a:r>
              <a:rPr lang="ja-JP" altLang="en-US" sz="1000" dirty="0">
                <a:latin typeface="游ゴシック" panose="020B0400000000000000" pitchFamily="50" charset="-128"/>
                <a:ea typeface="游ゴシック" panose="020B0400000000000000" pitchFamily="50" charset="-128"/>
              </a:rPr>
              <a:t>を見ると、応答値が高いため白色光が有利だと考えがちですが、応答がない時の値も他の色に比べて高いことがわかります。</a:t>
            </a:r>
          </a:p>
          <a:p>
            <a:r>
              <a:rPr lang="ja-JP" altLang="en-US" sz="1000" dirty="0">
                <a:latin typeface="游ゴシック" panose="020B0400000000000000" pitchFamily="50" charset="-128"/>
                <a:ea typeface="游ゴシック" panose="020B0400000000000000" pitchFamily="50" charset="-128"/>
              </a:rPr>
              <a:t>ラインセンサの場合、最小値と最大値の差が大きいほど有利です。図</a:t>
            </a:r>
            <a:r>
              <a:rPr lang="en-US" altLang="ja-JP" sz="1000" dirty="0">
                <a:latin typeface="游ゴシック" panose="020B0400000000000000" pitchFamily="50" charset="-128"/>
                <a:ea typeface="游ゴシック" panose="020B0400000000000000" pitchFamily="50" charset="-128"/>
              </a:rPr>
              <a:t>2</a:t>
            </a:r>
            <a:r>
              <a:rPr lang="ja-JP" altLang="en-US" sz="1000" dirty="0">
                <a:latin typeface="游ゴシック" panose="020B0400000000000000" pitchFamily="50" charset="-128"/>
                <a:ea typeface="游ゴシック" panose="020B0400000000000000" pitchFamily="50" charset="-128"/>
              </a:rPr>
              <a:t>で差を比較すると、赤と青は他の</a:t>
            </a:r>
            <a:r>
              <a:rPr lang="en-US" altLang="ja-JP" sz="1000" dirty="0">
                <a:latin typeface="游ゴシック" panose="020B0400000000000000" pitchFamily="50" charset="-128"/>
                <a:ea typeface="游ゴシック" panose="020B0400000000000000" pitchFamily="50" charset="-128"/>
              </a:rPr>
              <a:t>2</a:t>
            </a:r>
            <a:r>
              <a:rPr lang="ja-JP" altLang="en-US" sz="1000" dirty="0">
                <a:latin typeface="游ゴシック" panose="020B0400000000000000" pitchFamily="50" charset="-128"/>
                <a:ea typeface="游ゴシック" panose="020B0400000000000000" pitchFamily="50" charset="-128"/>
              </a:rPr>
              <a:t>色よりも広い範囲を示しています。しかし、青は禁止色であるため使用できません。したがって、このセンサに最適な光源は赤色であると結論付けることができます。</a:t>
            </a:r>
            <a:endParaRPr lang="en-US" altLang="ja-JP" sz="1000" dirty="0">
              <a:latin typeface="游ゴシック" panose="020B0400000000000000" pitchFamily="50" charset="-128"/>
              <a:ea typeface="游ゴシック" panose="020B0400000000000000" pitchFamily="50" charset="-128"/>
            </a:endParaRPr>
          </a:p>
        </p:txBody>
      </p:sp>
      <p:sp>
        <p:nvSpPr>
          <p:cNvPr id="2292" name="テキスト ボックス 45">
            <a:extLst>
              <a:ext uri="{FF2B5EF4-FFF2-40B4-BE49-F238E27FC236}">
                <a16:creationId xmlns:a16="http://schemas.microsoft.com/office/drawing/2014/main" id="{21EB0E96-D54E-FE29-415F-F06109A6554E}"/>
              </a:ext>
            </a:extLst>
          </p:cNvPr>
          <p:cNvSpPr txBox="1"/>
          <p:nvPr/>
        </p:nvSpPr>
        <p:spPr>
          <a:xfrm>
            <a:off x="25181385" y="16954431"/>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100" b="1" dirty="0">
                <a:latin typeface="游ゴシック" panose="020B0400000000000000" pitchFamily="50" charset="-128"/>
                <a:ea typeface="游ゴシック" panose="020B0400000000000000" pitchFamily="50" charset="-128"/>
              </a:rPr>
              <a:t>色による応答値</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706520DC-B204-C020-0579-61C9433C60F7}"/>
              </a:ext>
            </a:extLst>
          </p:cNvPr>
          <p:cNvSpPr txBox="1"/>
          <p:nvPr/>
        </p:nvSpPr>
        <p:spPr>
          <a:xfrm>
            <a:off x="27719836" y="16931885"/>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1100" b="1" dirty="0">
                <a:latin typeface="游ゴシック" panose="020B0400000000000000" pitchFamily="50" charset="-128"/>
                <a:ea typeface="游ゴシック" panose="020B0400000000000000" pitchFamily="50" charset="-128"/>
              </a:rPr>
              <a:t>各色の最大最小差</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FC63CA5D-BC18-F004-5707-C3C1CE4FA492}"/>
              </a:ext>
            </a:extLst>
          </p:cNvPr>
          <p:cNvSpPr txBox="1"/>
          <p:nvPr/>
        </p:nvSpPr>
        <p:spPr>
          <a:xfrm>
            <a:off x="24593909" y="192478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73DEC671-3346-99BE-51C7-893C63B6659A}"/>
              </a:ext>
            </a:extLst>
          </p:cNvPr>
          <p:cNvSpPr txBox="1"/>
          <p:nvPr/>
        </p:nvSpPr>
        <p:spPr>
          <a:xfrm>
            <a:off x="27669606" y="19254528"/>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17F29EF2-6A9B-223C-8DB9-750F4486E950}"/>
              </a:ext>
            </a:extLst>
          </p:cNvPr>
          <p:cNvGraphicFramePr>
            <a:graphicFrameLocks/>
          </p:cNvGraphicFramePr>
          <p:nvPr/>
        </p:nvGraphicFramePr>
        <p:xfrm>
          <a:off x="24632403" y="17193060"/>
          <a:ext cx="3091697" cy="2065530"/>
        </p:xfrm>
        <a:graphic>
          <a:graphicData uri="http://schemas.openxmlformats.org/drawingml/2006/chart">
            <c:chart xmlns:c="http://schemas.openxmlformats.org/drawingml/2006/chart" xmlns:r="http://schemas.openxmlformats.org/officeDocument/2006/relationships" r:id="rId59"/>
          </a:graphicData>
        </a:graphic>
      </p:graphicFrame>
      <p:graphicFrame>
        <p:nvGraphicFramePr>
          <p:cNvPr id="71" name="グラフ 70">
            <a:extLst>
              <a:ext uri="{FF2B5EF4-FFF2-40B4-BE49-F238E27FC236}">
                <a16:creationId xmlns:a16="http://schemas.microsoft.com/office/drawing/2014/main" id="{ECF0E402-9889-56C5-4E46-BBD581DB61B3}"/>
              </a:ext>
            </a:extLst>
          </p:cNvPr>
          <p:cNvGraphicFramePr>
            <a:graphicFrameLocks/>
          </p:cNvGraphicFramePr>
          <p:nvPr/>
        </p:nvGraphicFramePr>
        <p:xfrm>
          <a:off x="27762200" y="17193059"/>
          <a:ext cx="2446338" cy="2073159"/>
        </p:xfrm>
        <a:graphic>
          <a:graphicData uri="http://schemas.openxmlformats.org/drawingml/2006/chart">
            <c:chart xmlns:c="http://schemas.openxmlformats.org/drawingml/2006/chart" xmlns:r="http://schemas.openxmlformats.org/officeDocument/2006/relationships" r:id="rId60"/>
          </a:graphicData>
        </a:graphic>
      </p:graphicFrame>
      <p:grpSp>
        <p:nvGrpSpPr>
          <p:cNvPr id="79" name="グループ化 78">
            <a:extLst>
              <a:ext uri="{FF2B5EF4-FFF2-40B4-BE49-F238E27FC236}">
                <a16:creationId xmlns:a16="http://schemas.microsoft.com/office/drawing/2014/main" id="{B2DFF879-7684-E428-7997-17FA2B2733BC}"/>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60DE3F10-FD30-92B6-F82A-C5B577536CA7}"/>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9D75D1C3-86D3-48A4-E1DF-BB7DE84D1BF4}"/>
                </a:ext>
              </a:extLst>
            </p:cNvPr>
            <p:cNvPicPr>
              <a:picLocks noChangeAspect="1"/>
            </p:cNvPicPr>
            <p:nvPr/>
          </p:nvPicPr>
          <p:blipFill>
            <a:blip r:embed="rId61"/>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92865748-AFF0-CD97-B13F-7DDF10606012}"/>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5C529D17-2B21-7011-0523-A9AD46BA589F}"/>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t="1708"/>
          <a:stretch>
            <a:fillRect/>
          </a:stretch>
        </p:blipFill>
        <p:spPr bwMode="auto">
          <a:xfrm>
            <a:off x="22580265" y="20806979"/>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22AD3191-042C-F592-48DC-172BD41720EF}"/>
              </a:ext>
            </a:extLst>
          </p:cNvPr>
          <p:cNvSpPr/>
          <p:nvPr/>
        </p:nvSpPr>
        <p:spPr>
          <a:xfrm rot="16200000">
            <a:off x="8016626" y="1988870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78" name="正方形/長方形 2277">
            <a:extLst>
              <a:ext uri="{FF2B5EF4-FFF2-40B4-BE49-F238E27FC236}">
                <a16:creationId xmlns:a16="http://schemas.microsoft.com/office/drawing/2014/main" id="{B67361D1-E29F-E2A0-7C27-533F0E526CED}"/>
              </a:ext>
            </a:extLst>
          </p:cNvPr>
          <p:cNvSpPr/>
          <p:nvPr/>
        </p:nvSpPr>
        <p:spPr>
          <a:xfrm>
            <a:off x="17059" y="4510928"/>
            <a:ext cx="18576805"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3200" b="1" dirty="0">
                <a:latin typeface="Roboto Condensed" panose="02000000000000000000" pitchFamily="2" charset="0"/>
                <a:ea typeface="Roboto Condensed" panose="02000000000000000000" pitchFamily="2" charset="0"/>
                <a:cs typeface="Roboto Condensed" panose="02000000000000000000" pitchFamily="2" charset="0"/>
              </a:rPr>
              <a:t>チーム活動</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DCCFE800-2856-B9F8-50AD-BB9A97BEB454}"/>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16574466" y="7831553"/>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725F395F-1ED9-2E0F-D505-BF34FCFFD5AE}"/>
              </a:ext>
            </a:extLst>
          </p:cNvPr>
          <p:cNvSpPr txBox="1"/>
          <p:nvPr/>
        </p:nvSpPr>
        <p:spPr>
          <a:xfrm>
            <a:off x="15298609" y="5894278"/>
            <a:ext cx="1150432" cy="384721"/>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ja-JP" altLang="en-US" sz="900" dirty="0">
                <a:latin typeface="游ゴシック" panose="020B0400000000000000" pitchFamily="50" charset="-128"/>
                <a:ea typeface="游ゴシック" panose="020B0400000000000000" pitchFamily="50" charset="-128"/>
              </a:rPr>
              <a:t>回路製造に使用</a:t>
            </a:r>
            <a:endParaRPr kumimoji="1" lang="en-US" altLang="ja-JP" sz="900" dirty="0">
              <a:latin typeface="游ゴシック" panose="020B0400000000000000" pitchFamily="50" charset="-128"/>
              <a:ea typeface="游ゴシック" panose="020B0400000000000000" pitchFamily="50" charset="-128"/>
            </a:endParaRPr>
          </a:p>
        </p:txBody>
      </p:sp>
      <p:sp>
        <p:nvSpPr>
          <p:cNvPr id="131" name="テキスト ボックス 130">
            <a:extLst>
              <a:ext uri="{FF2B5EF4-FFF2-40B4-BE49-F238E27FC236}">
                <a16:creationId xmlns:a16="http://schemas.microsoft.com/office/drawing/2014/main" id="{932D2C8E-7399-A284-DC9A-3464E768019B}"/>
              </a:ext>
            </a:extLst>
          </p:cNvPr>
          <p:cNvSpPr txBox="1"/>
          <p:nvPr/>
        </p:nvSpPr>
        <p:spPr>
          <a:xfrm>
            <a:off x="14773788" y="5459174"/>
            <a:ext cx="3913406" cy="253916"/>
          </a:xfrm>
          <a:prstGeom prst="rect">
            <a:avLst/>
          </a:prstGeom>
          <a:noFill/>
        </p:spPr>
        <p:txBody>
          <a:bodyPr wrap="square" rtlCol="0">
            <a:spAutoFit/>
          </a:bodyPr>
          <a:lstStyle/>
          <a:p>
            <a:r>
              <a:rPr lang="ja-JP" altLang="en-US" sz="1050" dirty="0">
                <a:solidFill>
                  <a:schemeClr val="tx1"/>
                </a:solidFill>
                <a:latin typeface="游ゴシック" panose="020B0400000000000000" pitchFamily="50" charset="-128"/>
                <a:ea typeface="游ゴシック" panose="020B0400000000000000" pitchFamily="50" charset="-128"/>
              </a:rPr>
              <a:t>私たちのチームは主に以下のソフトウェアを使用しています</a:t>
            </a:r>
            <a:endParaRPr kumimoji="1" lang="en-US" altLang="ja-JP" sz="1200" dirty="0"/>
          </a:p>
        </p:txBody>
      </p:sp>
      <p:pic>
        <p:nvPicPr>
          <p:cNvPr id="139" name="Google Shape;182;p13">
            <a:extLst>
              <a:ext uri="{FF2B5EF4-FFF2-40B4-BE49-F238E27FC236}">
                <a16:creationId xmlns:a16="http://schemas.microsoft.com/office/drawing/2014/main" id="{70D3956A-2FEB-E295-687A-7CCD87814FA0}"/>
              </a:ext>
            </a:extLst>
          </p:cNvPr>
          <p:cNvPicPr preferRelativeResize="0"/>
          <p:nvPr/>
        </p:nvPicPr>
        <p:blipFill rotWithShape="1">
          <a:blip r:embed="rId64">
            <a:alphaModFix/>
          </a:blip>
          <a:srcRect/>
          <a:stretch/>
        </p:blipFill>
        <p:spPr>
          <a:xfrm>
            <a:off x="14799831" y="5860706"/>
            <a:ext cx="606770" cy="597688"/>
          </a:xfrm>
          <a:prstGeom prst="rect">
            <a:avLst/>
          </a:prstGeom>
          <a:noFill/>
          <a:ln>
            <a:noFill/>
          </a:ln>
        </p:spPr>
      </p:pic>
      <p:pic>
        <p:nvPicPr>
          <p:cNvPr id="143" name="Google Shape;290;p13">
            <a:extLst>
              <a:ext uri="{FF2B5EF4-FFF2-40B4-BE49-F238E27FC236}">
                <a16:creationId xmlns:a16="http://schemas.microsoft.com/office/drawing/2014/main" id="{1277DAC3-6D07-E7F9-A302-4685971E453E}"/>
              </a:ext>
            </a:extLst>
          </p:cNvPr>
          <p:cNvPicPr preferRelativeResize="0"/>
          <p:nvPr/>
        </p:nvPicPr>
        <p:blipFill rotWithShape="1">
          <a:blip r:embed="rId65">
            <a:alphaModFix/>
          </a:blip>
          <a:srcRect/>
          <a:stretch/>
        </p:blipFill>
        <p:spPr>
          <a:xfrm>
            <a:off x="14863331" y="688871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4CC9865F-5C54-CD0E-DDF3-B27C50686C1D}"/>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6627461" y="688111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F30EB6F1-0433-BE55-846B-046B011BDB43}"/>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4885475" y="7879219"/>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BE0BC56F-FCDA-C7C7-EF02-5DAE8938B961}"/>
              </a:ext>
            </a:extLst>
          </p:cNvPr>
          <p:cNvSpPr txBox="1"/>
          <p:nvPr/>
        </p:nvSpPr>
        <p:spPr>
          <a:xfrm>
            <a:off x="15353446" y="7846123"/>
            <a:ext cx="1280266" cy="384721"/>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ja-JP" altLang="en-US" sz="900" dirty="0">
                <a:latin typeface="游ゴシック" panose="020B0400000000000000" pitchFamily="50" charset="-128"/>
                <a:ea typeface="游ゴシック" panose="020B0400000000000000" pitchFamily="50" charset="-128"/>
              </a:rPr>
              <a:t>データ保存に使用</a:t>
            </a:r>
            <a:endParaRPr kumimoji="1" lang="en-US" altLang="ja-JP" sz="9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6DEF8724-A53B-B24B-4F77-A39DE65F2BF1}"/>
              </a:ext>
            </a:extLst>
          </p:cNvPr>
          <p:cNvSpPr txBox="1"/>
          <p:nvPr/>
        </p:nvSpPr>
        <p:spPr>
          <a:xfrm>
            <a:off x="15274141" y="682164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C++ </a:t>
            </a:r>
            <a:r>
              <a:rPr kumimoji="1" lang="ja-JP" altLang="en-US" sz="900" dirty="0">
                <a:latin typeface="游ゴシック" panose="020B0400000000000000" pitchFamily="50" charset="-128"/>
                <a:ea typeface="游ゴシック" panose="020B0400000000000000" pitchFamily="50" charset="-128"/>
              </a:rPr>
              <a:t>によるプログラミング（カメラを除く）に使用</a:t>
            </a:r>
            <a:endParaRPr kumimoji="1" lang="en-US" altLang="ja-JP" sz="9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C79D3540-2BD4-189A-34FE-E61C135D0061}"/>
              </a:ext>
            </a:extLst>
          </p:cNvPr>
          <p:cNvSpPr txBox="1"/>
          <p:nvPr/>
        </p:nvSpPr>
        <p:spPr>
          <a:xfrm>
            <a:off x="14773482" y="56578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E7C7703C-4468-F8E6-65D6-8A6DF044868A}"/>
              </a:ext>
            </a:extLst>
          </p:cNvPr>
          <p:cNvSpPr txBox="1"/>
          <p:nvPr/>
        </p:nvSpPr>
        <p:spPr>
          <a:xfrm>
            <a:off x="17045642" y="58870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ja-JP" altLang="en-US" sz="900" dirty="0">
                <a:latin typeface="游ゴシック" panose="020B0400000000000000" pitchFamily="50" charset="-128"/>
                <a:ea typeface="游ゴシック" panose="020B0400000000000000" pitchFamily="50" charset="-128"/>
              </a:rPr>
              <a:t>ロボットのフレームとコンポーネントの設計に使用されます</a:t>
            </a:r>
            <a:endParaRPr kumimoji="1" lang="en-US" altLang="ja-JP" sz="900" dirty="0">
              <a:latin typeface="游ゴシック" panose="020B0400000000000000" pitchFamily="50" charset="-128"/>
              <a:ea typeface="游ゴシック" panose="020B0400000000000000" pitchFamily="50" charset="-128"/>
            </a:endParaRPr>
          </a:p>
        </p:txBody>
      </p:sp>
      <p:pic>
        <p:nvPicPr>
          <p:cNvPr id="165" name="Google Shape;289;p13">
            <a:extLst>
              <a:ext uri="{FF2B5EF4-FFF2-40B4-BE49-F238E27FC236}">
                <a16:creationId xmlns:a16="http://schemas.microsoft.com/office/drawing/2014/main" id="{E3F02B42-AC64-0AE0-E92C-299FA9DAA2B0}"/>
              </a:ext>
            </a:extLst>
          </p:cNvPr>
          <p:cNvPicPr preferRelativeResize="0"/>
          <p:nvPr/>
        </p:nvPicPr>
        <p:blipFill rotWithShape="1">
          <a:blip r:embed="rId68">
            <a:alphaModFix/>
          </a:blip>
          <a:srcRect/>
          <a:stretch/>
        </p:blipFill>
        <p:spPr>
          <a:xfrm>
            <a:off x="16510296" y="58547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8AF83E73-63D1-8D64-5551-90EF774FA6D0}"/>
              </a:ext>
            </a:extLst>
          </p:cNvPr>
          <p:cNvSpPr txBox="1"/>
          <p:nvPr/>
        </p:nvSpPr>
        <p:spPr>
          <a:xfrm>
            <a:off x="14768956" y="657433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E9DEFA54-32BB-5EAC-13E8-02B06CB1EAAB}"/>
              </a:ext>
            </a:extLst>
          </p:cNvPr>
          <p:cNvSpPr txBox="1"/>
          <p:nvPr/>
        </p:nvSpPr>
        <p:spPr>
          <a:xfrm>
            <a:off x="17041817" y="680483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Python</a:t>
            </a:r>
            <a:r>
              <a:rPr kumimoji="1" lang="ja-JP" altLang="en-US" sz="900" dirty="0">
                <a:latin typeface="游ゴシック" panose="020B0400000000000000" pitchFamily="50" charset="-128"/>
                <a:ea typeface="游ゴシック" panose="020B0400000000000000" pitchFamily="50" charset="-128"/>
              </a:rPr>
              <a:t>でカメラをプログラミングするために使用</a:t>
            </a:r>
            <a:endParaRPr kumimoji="1" lang="en-US" altLang="ja-JP" sz="900" dirty="0">
              <a:latin typeface="游ゴシック" panose="020B0400000000000000" pitchFamily="50" charset="-128"/>
              <a:ea typeface="游ゴシック" panose="020B0400000000000000" pitchFamily="50" charset="-128"/>
            </a:endParaRPr>
          </a:p>
        </p:txBody>
      </p:sp>
      <p:sp>
        <p:nvSpPr>
          <p:cNvPr id="174" name="テキスト ボックス 173">
            <a:extLst>
              <a:ext uri="{FF2B5EF4-FFF2-40B4-BE49-F238E27FC236}">
                <a16:creationId xmlns:a16="http://schemas.microsoft.com/office/drawing/2014/main" id="{EA9C1B75-CED3-1A02-B77C-54E1234E2708}"/>
              </a:ext>
            </a:extLst>
          </p:cNvPr>
          <p:cNvSpPr txBox="1"/>
          <p:nvPr/>
        </p:nvSpPr>
        <p:spPr>
          <a:xfrm>
            <a:off x="17092206" y="7828300"/>
            <a:ext cx="1687679"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ja-JP" altLang="en-US" sz="900" dirty="0">
                <a:latin typeface="游ゴシック" panose="020B0400000000000000" pitchFamily="50" charset="-128"/>
                <a:ea typeface="游ゴシック" panose="020B0400000000000000" pitchFamily="50" charset="-128"/>
              </a:rPr>
              <a:t>チームメンバー間で情報を共有するために使用されます</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4D286E3-B5C1-5EFB-E806-30FA508863EA}"/>
              </a:ext>
            </a:extLst>
          </p:cNvPr>
          <p:cNvSpPr txBox="1"/>
          <p:nvPr/>
        </p:nvSpPr>
        <p:spPr>
          <a:xfrm>
            <a:off x="14774119" y="7571912"/>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D898C42F-261B-08E4-852A-D419450BA830}"/>
              </a:ext>
            </a:extLst>
          </p:cNvPr>
          <p:cNvSpPr txBox="1"/>
          <p:nvPr/>
        </p:nvSpPr>
        <p:spPr>
          <a:xfrm>
            <a:off x="14744826" y="5011874"/>
            <a:ext cx="1059054" cy="523220"/>
          </a:xfrm>
          <a:prstGeom prst="rect">
            <a:avLst/>
          </a:prstGeom>
          <a:noFill/>
        </p:spPr>
        <p:txBody>
          <a:bodyPr wrap="square" rtlCol="0">
            <a:spAutoFit/>
          </a:bodyPr>
          <a:lstStyle/>
          <a:p>
            <a:r>
              <a:rPr kumimoji="1" lang="ja-JP" altLang="en-US"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道具</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graphicFrame>
        <p:nvGraphicFramePr>
          <p:cNvPr id="180" name="グラフ 179">
            <a:extLst>
              <a:ext uri="{FF2B5EF4-FFF2-40B4-BE49-F238E27FC236}">
                <a16:creationId xmlns:a16="http://schemas.microsoft.com/office/drawing/2014/main" id="{8021ACBB-EBB0-5DC2-7DB0-071EA70BF319}"/>
              </a:ext>
            </a:extLst>
          </p:cNvPr>
          <p:cNvGraphicFramePr>
            <a:graphicFrameLocks/>
          </p:cNvGraphicFramePr>
          <p:nvPr>
            <p:extLst>
              <p:ext uri="{D42A27DB-BD31-4B8C-83A1-F6EECF244321}">
                <p14:modId xmlns:p14="http://schemas.microsoft.com/office/powerpoint/2010/main" val="1316639245"/>
              </p:ext>
            </p:extLst>
          </p:nvPr>
        </p:nvGraphicFramePr>
        <p:xfrm>
          <a:off x="8826500" y="5095872"/>
          <a:ext cx="5918200" cy="3793538"/>
        </p:xfrm>
        <a:graphic>
          <a:graphicData uri="http://schemas.openxmlformats.org/drawingml/2006/chart">
            <c:chart xmlns:c="http://schemas.openxmlformats.org/drawingml/2006/chart" xmlns:r="http://schemas.openxmlformats.org/officeDocument/2006/relationships" r:id="rId69"/>
          </a:graphicData>
        </a:graphic>
      </p:graphicFrame>
      <p:sp>
        <p:nvSpPr>
          <p:cNvPr id="1029" name="テキスト ボックス 4">
            <a:extLst>
              <a:ext uri="{FF2B5EF4-FFF2-40B4-BE49-F238E27FC236}">
                <a16:creationId xmlns:a16="http://schemas.microsoft.com/office/drawing/2014/main" id="{AFDFE81C-4B9F-D1FD-A763-8754449C832E}"/>
              </a:ext>
            </a:extLst>
          </p:cNvPr>
          <p:cNvSpPr txBox="1"/>
          <p:nvPr/>
        </p:nvSpPr>
        <p:spPr>
          <a:xfrm>
            <a:off x="25400" y="5352892"/>
            <a:ext cx="8849362" cy="646331"/>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私たちのチームは昨シーズンよりロボカップサッカーライト級リーグに参戦しており、今年で</a:t>
            </a:r>
            <a:r>
              <a:rPr lang="en-US" altLang="ja-JP" sz="900" kern="1200" dirty="0">
                <a:latin typeface="游ゴシック" pitchFamily="50"/>
                <a:ea typeface="游ゴシック" pitchFamily="50"/>
              </a:rPr>
              <a:t>2</a:t>
            </a:r>
            <a:r>
              <a:rPr lang="ja-JP" altLang="en-US" sz="900" kern="1200" dirty="0">
                <a:latin typeface="游ゴシック" pitchFamily="50"/>
                <a:ea typeface="游ゴシック" pitchFamily="50"/>
              </a:rPr>
              <a:t>年目となります。チームは</a:t>
            </a:r>
            <a:r>
              <a:rPr lang="en-US" altLang="ja-JP" sz="900" kern="1200" dirty="0">
                <a:latin typeface="游ゴシック" pitchFamily="50"/>
                <a:ea typeface="游ゴシック" pitchFamily="50"/>
              </a:rPr>
              <a:t>4</a:t>
            </a:r>
            <a:r>
              <a:rPr lang="ja-JP" altLang="en-US" sz="900" kern="1200" dirty="0">
                <a:latin typeface="游ゴシック" pitchFamily="50"/>
                <a:ea typeface="游ゴシック" pitchFamily="50"/>
              </a:rPr>
              <a:t>名で構成されており、高校時代からロボット競技に携わってきたメンバーが</a:t>
            </a:r>
            <a:r>
              <a:rPr lang="en-US" altLang="ja-JP" sz="900" kern="1200" dirty="0">
                <a:latin typeface="游ゴシック" pitchFamily="50"/>
                <a:ea typeface="游ゴシック" pitchFamily="50"/>
              </a:rPr>
              <a:t>3</a:t>
            </a:r>
            <a:r>
              <a:rPr lang="ja-JP" altLang="en-US" sz="900" kern="1200" dirty="0">
                <a:latin typeface="游ゴシック" pitchFamily="50"/>
                <a:ea typeface="游ゴシック" pitchFamily="50"/>
              </a:rPr>
              <a:t>名、中学時代から</a:t>
            </a:r>
            <a:r>
              <a:rPr lang="en-US" altLang="ja-JP" sz="900" kern="1200" dirty="0">
                <a:latin typeface="游ゴシック" pitchFamily="50"/>
                <a:ea typeface="游ゴシック" pitchFamily="50"/>
              </a:rPr>
              <a:t>1</a:t>
            </a:r>
            <a:r>
              <a:rPr lang="ja-JP" altLang="en-US" sz="900" kern="1200" dirty="0">
                <a:latin typeface="游ゴシック" pitchFamily="50"/>
                <a:ea typeface="游ゴシック" pitchFamily="50"/>
              </a:rPr>
              <a:t>名います。設立からまだ日が浅いチームですが、「世界選手権優勝」という大きな目標を掲げ、日々ロボット製作と技術力の向上に励んでいます。限られた時間の中で、メンバー一人ひとりが着実に成長できるよう、明確な活動方針を定めました。本発表では、どのような方針を掲げ、どのように活動を進めてきたのかを紹介します。</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58B6750C-DA0A-10C8-29CE-E2FF686AF5D1}"/>
              </a:ext>
            </a:extLst>
          </p:cNvPr>
          <p:cNvSpPr/>
          <p:nvPr/>
        </p:nvSpPr>
        <p:spPr>
          <a:xfrm>
            <a:off x="1082040" y="6110008"/>
            <a:ext cx="137588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EA118178-A754-9D88-6C03-95C80A6659BB}"/>
              </a:ext>
            </a:extLst>
          </p:cNvPr>
          <p:cNvSpPr/>
          <p:nvPr/>
        </p:nvSpPr>
        <p:spPr>
          <a:xfrm>
            <a:off x="118479" y="6375440"/>
            <a:ext cx="948321" cy="113661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BF3D221D-55AA-254A-D7C7-6547BD49AF7D}"/>
              </a:ext>
            </a:extLst>
          </p:cNvPr>
          <p:cNvSpPr txBox="1"/>
          <p:nvPr/>
        </p:nvSpPr>
        <p:spPr>
          <a:xfrm>
            <a:off x="129434" y="6385600"/>
            <a:ext cx="944986" cy="830997"/>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ja-JP" altLang="en-US" sz="900" kern="1200" dirty="0">
                <a:solidFill>
                  <a:schemeClr val="tx1"/>
                </a:solidFill>
                <a:latin typeface="游ゴシック" pitchFamily="50"/>
                <a:ea typeface="游ゴシック" pitchFamily="50"/>
              </a:rPr>
              <a:t>各チームメンバーは独自のロボットを製作し、その構造や仕組みについての理解を深めました。</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34" name="正方形/長方形 10">
            <a:extLst>
              <a:ext uri="{FF2B5EF4-FFF2-40B4-BE49-F238E27FC236}">
                <a16:creationId xmlns:a16="http://schemas.microsoft.com/office/drawing/2014/main" id="{A81FD9CA-8E10-498A-6A70-8BD26AA89EB4}"/>
              </a:ext>
            </a:extLst>
          </p:cNvPr>
          <p:cNvSpPr/>
          <p:nvPr/>
        </p:nvSpPr>
        <p:spPr>
          <a:xfrm>
            <a:off x="1141219" y="6383200"/>
            <a:ext cx="1160021" cy="113520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CF9EBA23-6858-304C-5853-C1932BF31663}"/>
              </a:ext>
            </a:extLst>
          </p:cNvPr>
          <p:cNvSpPr txBox="1"/>
          <p:nvPr/>
        </p:nvSpPr>
        <p:spPr>
          <a:xfrm>
            <a:off x="1157887" y="6389544"/>
            <a:ext cx="1106523" cy="969496"/>
          </a:xfrm>
          <a:prstGeom prst="rect">
            <a:avLst/>
          </a:prstGeom>
          <a:noFill/>
          <a:ln cap="flat">
            <a:noFill/>
          </a:ln>
        </p:spPr>
        <p:txBody>
          <a:bodyPr vert="horz" wrap="square" lIns="0" tIns="0" rIns="0" bIns="0" anchor="t" anchorCtr="0" compatLnSpc="1">
            <a:spAutoFit/>
          </a:bodyPr>
          <a:lstStyle/>
          <a:p>
            <a:r>
              <a:rPr lang="ja-JP" altLang="en-US" sz="900" dirty="0">
                <a:latin typeface="游ゴシック" panose="020B0400000000000000" pitchFamily="50" charset="-128"/>
                <a:ea typeface="游ゴシック" panose="020B0400000000000000" pitchFamily="50" charset="-128"/>
              </a:rPr>
              <a:t>ロボットを作るプロセスを通して、私たちは自分たちの強みと弱みを認識し、それに応じてチームの役割を割り当てました。</a:t>
            </a:r>
            <a:endParaRPr lang="en-US" altLang="ja-JP" sz="900" dirty="0">
              <a:latin typeface="游ゴシック" panose="020B0400000000000000" pitchFamily="50" charset="-128"/>
              <a:ea typeface="游ゴシック" panose="020B0400000000000000" pitchFamily="50" charset="-128"/>
            </a:endParaRPr>
          </a:p>
        </p:txBody>
      </p:sp>
      <p:sp>
        <p:nvSpPr>
          <p:cNvPr id="1036" name="テキスト ボックス 126">
            <a:extLst>
              <a:ext uri="{FF2B5EF4-FFF2-40B4-BE49-F238E27FC236}">
                <a16:creationId xmlns:a16="http://schemas.microsoft.com/office/drawing/2014/main" id="{34C9EE40-7E5D-1CA7-1AE1-60B27FE308AE}"/>
              </a:ext>
            </a:extLst>
          </p:cNvPr>
          <p:cNvSpPr txBox="1"/>
          <p:nvPr/>
        </p:nvSpPr>
        <p:spPr>
          <a:xfrm>
            <a:off x="1376349" y="6133463"/>
            <a:ext cx="88809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1</a:t>
            </a:r>
            <a:r>
              <a:rPr lang="ja-JP" altLang="en-US" sz="1200" b="1" dirty="0">
                <a:solidFill>
                  <a:schemeClr val="bg1"/>
                </a:solidFill>
                <a:latin typeface="游ゴシック" panose="020B0400000000000000" pitchFamily="50" charset="-128"/>
                <a:ea typeface="游ゴシック" panose="020B0400000000000000" pitchFamily="50" charset="-128"/>
              </a:rPr>
              <a:t>年目 </a:t>
            </a:r>
            <a:r>
              <a:rPr lang="en-US" altLang="ja-JP" sz="1200" b="1" dirty="0">
                <a:solidFill>
                  <a:schemeClr val="bg1"/>
                </a:solidFill>
                <a:latin typeface="游ゴシック" panose="020B0400000000000000" pitchFamily="50" charset="-128"/>
                <a:ea typeface="游ゴシック" panose="020B0400000000000000" pitchFamily="50" charset="-128"/>
              </a:rPr>
              <a:t>- </a:t>
            </a:r>
            <a:r>
              <a:rPr lang="ja-JP" altLang="en-US" sz="1200" b="1" dirty="0">
                <a:solidFill>
                  <a:schemeClr val="bg1"/>
                </a:solidFill>
                <a:latin typeface="游ゴシック" panose="020B0400000000000000" pitchFamily="50" charset="-128"/>
                <a:ea typeface="游ゴシック" panose="020B0400000000000000" pitchFamily="50" charset="-128"/>
              </a:rPr>
              <a:t>後半</a:t>
            </a:r>
            <a:endParaRPr lang="en-US" altLang="ja-JP" sz="1200" b="1" kern="1200" dirty="0">
              <a:solidFill>
                <a:schemeClr val="bg1"/>
              </a:solidFill>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AF6760DD-18FB-B48D-B0FD-4A440F91B140}"/>
              </a:ext>
            </a:extLst>
          </p:cNvPr>
          <p:cNvSpPr/>
          <p:nvPr/>
        </p:nvSpPr>
        <p:spPr>
          <a:xfrm>
            <a:off x="2269983" y="6107627"/>
            <a:ext cx="2108186"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833DCFDD-87A2-5CF2-D81D-286FAF5E5574}"/>
              </a:ext>
            </a:extLst>
          </p:cNvPr>
          <p:cNvSpPr/>
          <p:nvPr/>
        </p:nvSpPr>
        <p:spPr>
          <a:xfrm>
            <a:off x="2377439" y="6380581"/>
            <a:ext cx="1777365" cy="1131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73D980A0-426E-A68C-FE41-819A358338B6}"/>
              </a:ext>
            </a:extLst>
          </p:cNvPr>
          <p:cNvSpPr/>
          <p:nvPr/>
        </p:nvSpPr>
        <p:spPr>
          <a:xfrm>
            <a:off x="4228624" y="6376325"/>
            <a:ext cx="1778794" cy="1133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C53D1236-F98F-61A0-2E24-FCCE431A6935}"/>
              </a:ext>
            </a:extLst>
          </p:cNvPr>
          <p:cNvSpPr/>
          <p:nvPr/>
        </p:nvSpPr>
        <p:spPr>
          <a:xfrm>
            <a:off x="6073140" y="6376664"/>
            <a:ext cx="1229202" cy="113312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41AE0845-D45D-A211-706D-2235635AD35A}"/>
              </a:ext>
            </a:extLst>
          </p:cNvPr>
          <p:cNvSpPr/>
          <p:nvPr/>
        </p:nvSpPr>
        <p:spPr>
          <a:xfrm>
            <a:off x="4168140" y="6110140"/>
            <a:ext cx="20542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58E05F0C-6370-A177-C367-94B7235755DF}"/>
              </a:ext>
            </a:extLst>
          </p:cNvPr>
          <p:cNvSpPr/>
          <p:nvPr/>
        </p:nvSpPr>
        <p:spPr>
          <a:xfrm>
            <a:off x="6012180" y="6114751"/>
            <a:ext cx="147417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063D1E12-9AF1-805A-C4A2-5D3E39157BDC}"/>
              </a:ext>
            </a:extLst>
          </p:cNvPr>
          <p:cNvSpPr txBox="1"/>
          <p:nvPr/>
        </p:nvSpPr>
        <p:spPr>
          <a:xfrm>
            <a:off x="2410496" y="6372656"/>
            <a:ext cx="1765264" cy="830997"/>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ja-JP" altLang="en-US" sz="900" kern="1200" dirty="0">
                <a:solidFill>
                  <a:schemeClr val="tx1"/>
                </a:solidFill>
                <a:latin typeface="游ゴシック" pitchFamily="50"/>
                <a:ea typeface="游ゴシック" pitchFamily="50"/>
              </a:rPr>
              <a:t>ジャパンオープンでの経験を振り返り、実現したい仕組みを議論し、必要な技術を検討し、計画を立て、一つ一つのステップを明確にすることで、着実に技術力を高めていきました。</a:t>
            </a:r>
            <a:endParaRPr lang="en-US" sz="600" i="0" u="none" strike="noStrike" kern="1200" cap="none" spc="0" baseline="0" dirty="0">
              <a:solidFill>
                <a:schemeClr val="tx1"/>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BC0C08E1-8517-3842-B13D-1D0C7C7A2F2F}"/>
              </a:ext>
            </a:extLst>
          </p:cNvPr>
          <p:cNvSpPr/>
          <p:nvPr/>
        </p:nvSpPr>
        <p:spPr>
          <a:xfrm>
            <a:off x="7269480" y="6109510"/>
            <a:ext cx="119604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9F63E765-2476-7C11-5AB1-95FD1010D560}"/>
              </a:ext>
            </a:extLst>
          </p:cNvPr>
          <p:cNvSpPr/>
          <p:nvPr/>
        </p:nvSpPr>
        <p:spPr>
          <a:xfrm>
            <a:off x="7376160" y="6369933"/>
            <a:ext cx="1278890" cy="113033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07FC15E3-7236-BEF4-AA52-6CA96F477EE5}"/>
              </a:ext>
            </a:extLst>
          </p:cNvPr>
          <p:cNvSpPr txBox="1"/>
          <p:nvPr/>
        </p:nvSpPr>
        <p:spPr>
          <a:xfrm>
            <a:off x="2867412" y="6142825"/>
            <a:ext cx="86558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2</a:t>
            </a:r>
            <a:r>
              <a:rPr lang="ja-JP" altLang="en-US" sz="1200" b="1" dirty="0">
                <a:solidFill>
                  <a:schemeClr val="bg1"/>
                </a:solidFill>
                <a:latin typeface="游ゴシック" panose="020B0400000000000000" pitchFamily="50" charset="-128"/>
                <a:ea typeface="游ゴシック" panose="020B0400000000000000" pitchFamily="50" charset="-128"/>
              </a:rPr>
              <a:t>年目 </a:t>
            </a:r>
            <a:r>
              <a:rPr lang="en-US" altLang="ja-JP" sz="1200" b="1" dirty="0">
                <a:solidFill>
                  <a:schemeClr val="bg1"/>
                </a:solidFill>
                <a:latin typeface="游ゴシック" panose="020B0400000000000000" pitchFamily="50" charset="-128"/>
                <a:ea typeface="游ゴシック" panose="020B0400000000000000" pitchFamily="50" charset="-128"/>
              </a:rPr>
              <a:t>- H1</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1CE725E7-28D3-E617-6FB0-7AA8DF51C594}"/>
              </a:ext>
            </a:extLst>
          </p:cNvPr>
          <p:cNvSpPr txBox="1"/>
          <p:nvPr/>
        </p:nvSpPr>
        <p:spPr>
          <a:xfrm>
            <a:off x="4803985" y="6131558"/>
            <a:ext cx="97301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2</a:t>
            </a:r>
            <a:r>
              <a:rPr lang="ja-JP" altLang="en-US" sz="1200" b="1" dirty="0">
                <a:solidFill>
                  <a:schemeClr val="bg1"/>
                </a:solidFill>
                <a:latin typeface="游ゴシック" panose="020B0400000000000000" pitchFamily="50" charset="-128"/>
                <a:ea typeface="游ゴシック" panose="020B0400000000000000" pitchFamily="50" charset="-128"/>
              </a:rPr>
              <a:t>年目 </a:t>
            </a:r>
            <a:r>
              <a:rPr lang="en-US" altLang="ja-JP" sz="1200" b="1" dirty="0">
                <a:solidFill>
                  <a:schemeClr val="bg1"/>
                </a:solidFill>
                <a:latin typeface="游ゴシック" panose="020B0400000000000000" pitchFamily="50" charset="-128"/>
                <a:ea typeface="游ゴシック" panose="020B0400000000000000" pitchFamily="50" charset="-128"/>
              </a:rPr>
              <a:t>- H2</a:t>
            </a:r>
            <a:endParaRPr lang="en-US" sz="10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759D97DC-AC5A-442D-13EC-EE8B4348E3FE}"/>
              </a:ext>
            </a:extLst>
          </p:cNvPr>
          <p:cNvSpPr txBox="1"/>
          <p:nvPr/>
        </p:nvSpPr>
        <p:spPr>
          <a:xfrm>
            <a:off x="6337415" y="6137537"/>
            <a:ext cx="961560"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zh-TW" altLang="en-US" sz="1200" b="1" dirty="0">
                <a:solidFill>
                  <a:schemeClr val="bg1"/>
                </a:solidFill>
                <a:latin typeface="游ゴシック" panose="020B0400000000000000" pitchFamily="50" charset="-128"/>
                <a:ea typeface="游ゴシック" panose="020B0400000000000000" pitchFamily="50" charset="-128"/>
              </a:rPr>
              <a:t>世界大会準備</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CDA11660-EBD4-80AA-C144-61A61494D579}"/>
              </a:ext>
            </a:extLst>
          </p:cNvPr>
          <p:cNvSpPr/>
          <p:nvPr/>
        </p:nvSpPr>
        <p:spPr>
          <a:xfrm>
            <a:off x="7997120" y="610918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83A1605-49EA-3AE2-84B3-A06286155E7D}"/>
              </a:ext>
            </a:extLst>
          </p:cNvPr>
          <p:cNvSpPr txBox="1"/>
          <p:nvPr/>
        </p:nvSpPr>
        <p:spPr>
          <a:xfrm>
            <a:off x="7485630" y="6603621"/>
            <a:ext cx="1155601" cy="430887"/>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ja-JP" altLang="en-US" sz="1400" b="1" dirty="0">
                <a:latin typeface="游ゴシック" panose="020B0400000000000000" pitchFamily="50" charset="-128"/>
                <a:ea typeface="游ゴシック" panose="020B0400000000000000" pitchFamily="50" charset="-128"/>
              </a:rPr>
              <a:t>世界選手権で優勝</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B2E328F8-D3BB-5540-F33C-7E7594243C5D}"/>
              </a:ext>
            </a:extLst>
          </p:cNvPr>
          <p:cNvSpPr txBox="1"/>
          <p:nvPr/>
        </p:nvSpPr>
        <p:spPr>
          <a:xfrm>
            <a:off x="4236102" y="6375586"/>
            <a:ext cx="1817353" cy="692497"/>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ja-JP" altLang="en-US" sz="900" kern="1200" dirty="0">
                <a:solidFill>
                  <a:schemeClr val="tx1"/>
                </a:solidFill>
                <a:latin typeface="游ゴシック" pitchFamily="50"/>
                <a:ea typeface="游ゴシック" pitchFamily="50"/>
              </a:rPr>
              <a:t>これまでの試合経験を踏まえ、今後さらに導入したい仕組みや戦略について話し合い、チームとして今後の大会に向けてどのような準備が必要かを話し合いました。</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7CCBC5AC-AD71-5391-1429-25D9DB7A2CF3}"/>
              </a:ext>
            </a:extLst>
          </p:cNvPr>
          <p:cNvSpPr txBox="1"/>
          <p:nvPr/>
        </p:nvSpPr>
        <p:spPr>
          <a:xfrm>
            <a:off x="7636012" y="6116479"/>
            <a:ext cx="943505" cy="21544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ja-JP" altLang="en-US" sz="1400" b="1" dirty="0">
                <a:ln w="9525">
                  <a:solidFill>
                    <a:srgbClr val="FFFF00">
                      <a:alpha val="49000"/>
                    </a:srgbClr>
                  </a:solidFill>
                </a:ln>
                <a:solidFill>
                  <a:srgbClr val="FF0000"/>
                </a:solidFill>
                <a:latin typeface="游ゴシック" panose="020B0400000000000000" pitchFamily="50" charset="-128"/>
                <a:ea typeface="游ゴシック" panose="020B0400000000000000" pitchFamily="50" charset="-128"/>
              </a:rPr>
              <a:t>最終目標</a:t>
            </a:r>
            <a:endParaRPr lang="en-US" sz="1400" b="1" i="0" u="none" strike="noStrike" kern="1200" cap="none" spc="0" baseline="0" dirty="0">
              <a:ln w="9525">
                <a:solidFill>
                  <a:srgbClr val="FFFF00">
                    <a:alpha val="49000"/>
                  </a:srgbClr>
                </a:solidFill>
              </a:ln>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1E959D8F-ECC0-AAFC-98EF-0F3943293AC1}"/>
              </a:ext>
            </a:extLst>
          </p:cNvPr>
          <p:cNvSpPr txBox="1"/>
          <p:nvPr/>
        </p:nvSpPr>
        <p:spPr>
          <a:xfrm>
            <a:off x="6080663" y="6383365"/>
            <a:ext cx="1200150" cy="830997"/>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ja-JP" altLang="en-US" sz="900" kern="1200" dirty="0">
                <a:solidFill>
                  <a:schemeClr val="tx1"/>
                </a:solidFill>
                <a:latin typeface="游ゴシック" pitchFamily="50"/>
                <a:ea typeface="游ゴシック" pitchFamily="50"/>
              </a:rPr>
              <a:t>ジャパンオープンでの経験をもとに、世界選手権の環境に適応するために何をする必要があるかを話し合いました。</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A9A91BAB-FA4B-A73F-832B-CE4895FB4160}"/>
              </a:ext>
            </a:extLst>
          </p:cNvPr>
          <p:cNvSpPr txBox="1"/>
          <p:nvPr/>
        </p:nvSpPr>
        <p:spPr>
          <a:xfrm>
            <a:off x="12699" y="4954868"/>
            <a:ext cx="7514566" cy="523219"/>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2800" b="1" kern="1200" dirty="0">
                <a:solidFill>
                  <a:srgbClr val="1351B8"/>
                </a:solidFill>
                <a:latin typeface="Roboto Condensed" pitchFamily="2"/>
                <a:ea typeface="Roboto Condensed" pitchFamily="2"/>
                <a:cs typeface="Roboto Condensed" pitchFamily="2"/>
              </a:rPr>
              <a:t>日々の積み重ねと計画が大切</a:t>
            </a:r>
            <a:endParaRPr lang="en-US" sz="1800" b="1"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78103BBD-F112-696F-5E53-E91A2F94F503}"/>
              </a:ext>
            </a:extLst>
          </p:cNvPr>
          <p:cNvSpPr txBox="1"/>
          <p:nvPr/>
        </p:nvSpPr>
        <p:spPr>
          <a:xfrm>
            <a:off x="32333" y="7468967"/>
            <a:ext cx="8917224" cy="133882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私たちは技術力を高めるために、膨大な時間を費やし、たゆまぬ努力を重ねてきました。週末は午前</a:t>
            </a:r>
            <a:r>
              <a:rPr lang="en-US" altLang="ja-JP" sz="900" kern="1200" dirty="0">
                <a:latin typeface="游ゴシック" pitchFamily="50"/>
                <a:ea typeface="游ゴシック" pitchFamily="50"/>
              </a:rPr>
              <a:t>9</a:t>
            </a:r>
            <a:r>
              <a:rPr lang="ja-JP" altLang="en-US" sz="900" kern="1200" dirty="0">
                <a:latin typeface="游ゴシック" pitchFamily="50"/>
                <a:ea typeface="游ゴシック" pitchFamily="50"/>
              </a:rPr>
              <a:t>時から午後</a:t>
            </a:r>
            <a:r>
              <a:rPr lang="en-US" altLang="ja-JP" sz="900" kern="1200" dirty="0">
                <a:latin typeface="游ゴシック" pitchFamily="50"/>
                <a:ea typeface="游ゴシック" pitchFamily="50"/>
              </a:rPr>
              <a:t>5</a:t>
            </a:r>
            <a:r>
              <a:rPr lang="ja-JP" altLang="en-US" sz="900" kern="1200" dirty="0">
                <a:latin typeface="游ゴシック" pitchFamily="50"/>
                <a:ea typeface="游ゴシック" pitchFamily="50"/>
              </a:rPr>
              <a:t>時まで、平日は放課後の午後</a:t>
            </a:r>
            <a:r>
              <a:rPr lang="en-US" altLang="ja-JP" sz="900" kern="1200" dirty="0">
                <a:latin typeface="游ゴシック" pitchFamily="50"/>
                <a:ea typeface="游ゴシック" pitchFamily="50"/>
              </a:rPr>
              <a:t>4</a:t>
            </a:r>
            <a:r>
              <a:rPr lang="ja-JP" altLang="en-US" sz="900" kern="1200" dirty="0">
                <a:latin typeface="游ゴシック" pitchFamily="50"/>
                <a:ea typeface="游ゴシック" pitchFamily="50"/>
              </a:rPr>
              <a:t>時から</a:t>
            </a:r>
            <a:r>
              <a:rPr lang="en-US" altLang="ja-JP" sz="900" kern="1200" dirty="0">
                <a:latin typeface="游ゴシック" pitchFamily="50"/>
                <a:ea typeface="游ゴシック" pitchFamily="50"/>
              </a:rPr>
              <a:t>7</a:t>
            </a:r>
            <a:r>
              <a:rPr lang="ja-JP" altLang="en-US" sz="900" kern="1200" dirty="0">
                <a:latin typeface="游ゴシック" pitchFamily="50"/>
                <a:ea typeface="游ゴシック" pitchFamily="50"/>
              </a:rPr>
              <a:t>時まで活動しています。右のグラフは、ロボット開発に費やした時間を月ごとに累計で表したものです。縦軸はロボット開発にかけた時間（分）、横軸は日付の推移を表しています。このグラフは、限られた時間の中で世界を目指し、たゆまぬ努力を続けてきた私たちの記録です。</a:t>
            </a: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私たちの総活動時間は約</a:t>
            </a:r>
            <a:r>
              <a:rPr lang="en-US" altLang="ja-JP" sz="900" kern="1200" dirty="0">
                <a:latin typeface="游ゴシック" pitchFamily="50"/>
                <a:ea typeface="游ゴシック" pitchFamily="50"/>
              </a:rPr>
              <a:t>18</a:t>
            </a:r>
            <a:r>
              <a:rPr lang="ja-JP" altLang="en-US" sz="900" kern="1200" dirty="0">
                <a:latin typeface="游ゴシック" pitchFamily="50"/>
                <a:ea typeface="游ゴシック" pitchFamily="50"/>
              </a:rPr>
              <a:t>万分、つまり約</a:t>
            </a:r>
            <a:r>
              <a:rPr lang="en-US" altLang="ja-JP" sz="900" kern="1200" dirty="0">
                <a:latin typeface="游ゴシック" pitchFamily="50"/>
                <a:ea typeface="游ゴシック" pitchFamily="50"/>
              </a:rPr>
              <a:t>3,140</a:t>
            </a:r>
            <a:r>
              <a:rPr lang="ja-JP" altLang="en-US" sz="900" kern="1200" dirty="0">
                <a:latin typeface="游ゴシック" pitchFamily="50"/>
                <a:ea typeface="游ゴシック" pitchFamily="50"/>
              </a:rPr>
              <a:t>時間に及びます。</a:t>
            </a: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r>
              <a:rPr lang="ja-JP" altLang="en-US" sz="900" kern="1200" dirty="0">
                <a:latin typeface="游ゴシック" pitchFamily="50"/>
                <a:ea typeface="游ゴシック" pitchFamily="50"/>
              </a:rPr>
              <a:t>この膨大な時間は、「毎日の小さな努力が、やがて大きな成果につながる」という私たちの強い信念の証です。私たちは、この道のりを通して、ロボットを作るだけでなく、チームとして粘り強く取り組む力そのものを育んできました。私たちは失敗と成功の両方を自らの手で経験したからこそ、継続的な努力が成長と成果につながり、最終的にはより強力なロボットを作ることにつながることを真に理解するようになりました。</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0520D532-9CD0-AE01-0C18-92F518971D4F}"/>
              </a:ext>
            </a:extLst>
          </p:cNvPr>
          <p:cNvSpPr/>
          <p:nvPr/>
        </p:nvSpPr>
        <p:spPr>
          <a:xfrm>
            <a:off x="111919" y="61224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72E334C0-E62E-6B10-3E77-7700C5F337A8}"/>
              </a:ext>
            </a:extLst>
          </p:cNvPr>
          <p:cNvSpPr/>
          <p:nvPr/>
        </p:nvSpPr>
        <p:spPr>
          <a:xfrm>
            <a:off x="602932" y="6115051"/>
            <a:ext cx="661987" cy="204787"/>
          </a:xfrm>
          <a:prstGeom prst="chevron">
            <a:avLst>
              <a:gd name="adj" fmla="val 143313"/>
            </a:avLst>
          </a:prstGeom>
          <a:solidFill>
            <a:srgbClr val="73C7DB"/>
          </a:solidFill>
          <a:ln w="1270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2E7757FF-D541-EE45-E5B1-3A8E1E0372FD}"/>
              </a:ext>
            </a:extLst>
          </p:cNvPr>
          <p:cNvPicPr>
            <a:picLocks noChangeAspect="1"/>
          </p:cNvPicPr>
          <p:nvPr/>
        </p:nvPicPr>
        <p:blipFill>
          <a:blip r:embed="rId70">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3CF0F402-098B-46E9-CFDC-DF791774F881}"/>
              </a:ext>
            </a:extLst>
          </p:cNvPr>
          <p:cNvPicPr>
            <a:picLocks noChangeAspect="1"/>
          </p:cNvPicPr>
          <p:nvPr/>
        </p:nvPicPr>
        <p:blipFill>
          <a:blip r:embed="rId71"/>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67E7674E-24A4-DDAF-D903-2F9A0E926BE1}"/>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170894A1-D677-73C0-79DA-7763676A38F5}"/>
              </a:ext>
            </a:extLst>
          </p:cNvPr>
          <p:cNvSpPr/>
          <p:nvPr/>
        </p:nvSpPr>
        <p:spPr>
          <a:xfrm>
            <a:off x="10615806" y="1368753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CB10F23D-6392-15BC-C7BC-8EFBF7628EA7}"/>
              </a:ext>
            </a:extLst>
          </p:cNvPr>
          <p:cNvSpPr/>
          <p:nvPr/>
        </p:nvSpPr>
        <p:spPr>
          <a:xfrm>
            <a:off x="14785550" y="1363625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EA6524E0-9E85-FEE3-A4C9-E6795B489E20}"/>
              </a:ext>
            </a:extLst>
          </p:cNvPr>
          <p:cNvSpPr/>
          <p:nvPr/>
        </p:nvSpPr>
        <p:spPr>
          <a:xfrm>
            <a:off x="15159712" y="17288037"/>
            <a:ext cx="573972" cy="932595"/>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1" name="矢印: 右 1070">
            <a:extLst>
              <a:ext uri="{FF2B5EF4-FFF2-40B4-BE49-F238E27FC236}">
                <a16:creationId xmlns:a16="http://schemas.microsoft.com/office/drawing/2014/main" id="{D63737A6-1323-9760-E1F9-F1190302D0FB}"/>
              </a:ext>
            </a:extLst>
          </p:cNvPr>
          <p:cNvSpPr/>
          <p:nvPr/>
        </p:nvSpPr>
        <p:spPr>
          <a:xfrm>
            <a:off x="17421133" y="10216352"/>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8718C44C-1B60-87DD-43B8-BE5ACFEA7C76}"/>
              </a:ext>
            </a:extLst>
          </p:cNvPr>
          <p:cNvSpPr/>
          <p:nvPr/>
        </p:nvSpPr>
        <p:spPr>
          <a:xfrm rot="16200000">
            <a:off x="5552045" y="1828434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D437FFA6-6AD2-0838-352C-493A7C3A29F2}"/>
              </a:ext>
            </a:extLst>
          </p:cNvPr>
          <p:cNvSpPr/>
          <p:nvPr/>
        </p:nvSpPr>
        <p:spPr>
          <a:xfrm rot="16200000">
            <a:off x="5074960" y="1968348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886B183E-355D-45F7-7067-F2D6C8F1A079}"/>
              </a:ext>
            </a:extLst>
          </p:cNvPr>
          <p:cNvPicPr>
            <a:picLocks noChangeAspect="1"/>
          </p:cNvPicPr>
          <p:nvPr/>
        </p:nvPicPr>
        <p:blipFill>
          <a:blip r:embed="rId44"/>
          <a:stretch>
            <a:fillRect/>
          </a:stretch>
        </p:blipFill>
        <p:spPr>
          <a:xfrm>
            <a:off x="2396596" y="18792618"/>
            <a:ext cx="474692" cy="562181"/>
          </a:xfrm>
          <a:prstGeom prst="rect">
            <a:avLst/>
          </a:prstGeom>
          <a:noFill/>
          <a:ln cap="flat">
            <a:noFill/>
          </a:ln>
        </p:spPr>
      </p:pic>
      <p:pic>
        <p:nvPicPr>
          <p:cNvPr id="2254" name="図 2253">
            <a:extLst>
              <a:ext uri="{FF2B5EF4-FFF2-40B4-BE49-F238E27FC236}">
                <a16:creationId xmlns:a16="http://schemas.microsoft.com/office/drawing/2014/main" id="{6AF30F40-7C44-7069-F814-BE35676CCD29}"/>
              </a:ext>
            </a:extLst>
          </p:cNvPr>
          <p:cNvPicPr>
            <a:picLocks noChangeAspect="1"/>
          </p:cNvPicPr>
          <p:nvPr/>
        </p:nvPicPr>
        <p:blipFill>
          <a:blip r:embed="rId73">
            <a:clrChange>
              <a:clrFrom>
                <a:srgbClr val="FFFFFF"/>
              </a:clrFrom>
              <a:clrTo>
                <a:srgbClr val="FFFFFF">
                  <a:alpha val="0"/>
                </a:srgbClr>
              </a:clrTo>
            </a:clrChange>
          </a:blip>
          <a:stretch>
            <a:fillRect/>
          </a:stretch>
        </p:blipFill>
        <p:spPr>
          <a:xfrm>
            <a:off x="17276718" y="18716844"/>
            <a:ext cx="1379324" cy="1348787"/>
          </a:xfrm>
          <a:prstGeom prst="rect">
            <a:avLst/>
          </a:prstGeom>
        </p:spPr>
      </p:pic>
      <p:pic>
        <p:nvPicPr>
          <p:cNvPr id="2258" name="図 2257">
            <a:extLst>
              <a:ext uri="{FF2B5EF4-FFF2-40B4-BE49-F238E27FC236}">
                <a16:creationId xmlns:a16="http://schemas.microsoft.com/office/drawing/2014/main" id="{1818E9CB-3E2E-0C81-83A4-2C565BB5C17F}"/>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15495425" y="18766481"/>
            <a:ext cx="1480593" cy="1322972"/>
          </a:xfrm>
          <a:prstGeom prst="rect">
            <a:avLst/>
          </a:prstGeom>
        </p:spPr>
      </p:pic>
      <p:sp>
        <p:nvSpPr>
          <p:cNvPr id="2260" name="テキスト ボックス 1152">
            <a:extLst>
              <a:ext uri="{FF2B5EF4-FFF2-40B4-BE49-F238E27FC236}">
                <a16:creationId xmlns:a16="http://schemas.microsoft.com/office/drawing/2014/main" id="{A8D4D5F3-599C-EE44-19BF-60312D94C7B4}"/>
              </a:ext>
            </a:extLst>
          </p:cNvPr>
          <p:cNvSpPr txBox="1"/>
          <p:nvPr/>
        </p:nvSpPr>
        <p:spPr>
          <a:xfrm>
            <a:off x="17183188" y="19971060"/>
            <a:ext cx="1595309"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100" b="1" dirty="0">
                <a:solidFill>
                  <a:schemeClr val="tx1"/>
                </a:solidFill>
                <a:latin typeface="+mj-lt"/>
                <a:ea typeface="游ゴシック" panose="020B0400000000000000" pitchFamily="50" charset="-128"/>
              </a:rPr>
              <a:t>今シーズンのフレーム</a:t>
            </a:r>
          </a:p>
        </p:txBody>
      </p:sp>
      <p:sp>
        <p:nvSpPr>
          <p:cNvPr id="2261" name="テキスト ボックス 1152">
            <a:extLst>
              <a:ext uri="{FF2B5EF4-FFF2-40B4-BE49-F238E27FC236}">
                <a16:creationId xmlns:a16="http://schemas.microsoft.com/office/drawing/2014/main" id="{DEE628C6-24BE-DFD4-98B7-7394C26BC85A}"/>
              </a:ext>
            </a:extLst>
          </p:cNvPr>
          <p:cNvSpPr txBox="1"/>
          <p:nvPr/>
        </p:nvSpPr>
        <p:spPr>
          <a:xfrm>
            <a:off x="15445535" y="19940580"/>
            <a:ext cx="1595309"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100" b="1" dirty="0">
                <a:solidFill>
                  <a:schemeClr val="tx1"/>
                </a:solidFill>
                <a:latin typeface="+mj-lt"/>
                <a:ea typeface="游ゴシック" panose="020B0400000000000000" pitchFamily="50" charset="-128"/>
              </a:rPr>
              <a:t>昨シーズンのフレーム</a:t>
            </a:r>
          </a:p>
        </p:txBody>
      </p:sp>
      <p:sp>
        <p:nvSpPr>
          <p:cNvPr id="3" name="矢印: 右 2">
            <a:extLst>
              <a:ext uri="{FF2B5EF4-FFF2-40B4-BE49-F238E27FC236}">
                <a16:creationId xmlns:a16="http://schemas.microsoft.com/office/drawing/2014/main" id="{EA3F8CA7-CFDF-276D-EB23-D7C445582D2F}"/>
              </a:ext>
            </a:extLst>
          </p:cNvPr>
          <p:cNvSpPr/>
          <p:nvPr/>
        </p:nvSpPr>
        <p:spPr>
          <a:xfrm>
            <a:off x="16905923" y="19162394"/>
            <a:ext cx="376807" cy="519383"/>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33" name="テキスト ボックス 126">
            <a:extLst>
              <a:ext uri="{FF2B5EF4-FFF2-40B4-BE49-F238E27FC236}">
                <a16:creationId xmlns:a16="http://schemas.microsoft.com/office/drawing/2014/main" id="{7A65D776-7415-BF8B-11AF-44A0AB1B643A}"/>
              </a:ext>
            </a:extLst>
          </p:cNvPr>
          <p:cNvSpPr txBox="1"/>
          <p:nvPr/>
        </p:nvSpPr>
        <p:spPr>
          <a:xfrm>
            <a:off x="164199" y="6135368"/>
            <a:ext cx="91713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1</a:t>
            </a:r>
            <a:r>
              <a:rPr lang="ja-JP" altLang="en-US" sz="1200" b="1" dirty="0">
                <a:solidFill>
                  <a:schemeClr val="bg1"/>
                </a:solidFill>
                <a:latin typeface="游ゴシック" panose="020B0400000000000000" pitchFamily="50" charset="-128"/>
                <a:ea typeface="游ゴシック" panose="020B0400000000000000" pitchFamily="50" charset="-128"/>
              </a:rPr>
              <a:t>年目 </a:t>
            </a:r>
            <a:r>
              <a:rPr lang="en-US" altLang="ja-JP" sz="1200" b="1" dirty="0">
                <a:solidFill>
                  <a:schemeClr val="bg1"/>
                </a:solidFill>
                <a:latin typeface="游ゴシック" panose="020B0400000000000000" pitchFamily="50" charset="-128"/>
                <a:ea typeface="游ゴシック" panose="020B0400000000000000" pitchFamily="50" charset="-128"/>
              </a:rPr>
              <a:t>- H1</a:t>
            </a:r>
            <a:endParaRPr lang="en-US" sz="9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FB032AFB-633E-4079-3C8C-C5CFC8CE1F19}"/>
              </a:ext>
            </a:extLst>
          </p:cNvPr>
          <p:cNvPicPr>
            <a:picLocks noChangeAspect="1"/>
          </p:cNvPicPr>
          <p:nvPr/>
        </p:nvPicPr>
        <p:blipFill>
          <a:blip r:embed="rId75"/>
          <a:srcRect l="16333" t="10985" r="16395" b="13592"/>
          <a:stretch/>
        </p:blipFill>
        <p:spPr>
          <a:xfrm>
            <a:off x="10561915" y="10733220"/>
            <a:ext cx="1627350" cy="1571625"/>
          </a:xfrm>
          <a:prstGeom prst="rect">
            <a:avLst/>
          </a:prstGeom>
        </p:spPr>
      </p:pic>
      <p:sp>
        <p:nvSpPr>
          <p:cNvPr id="58" name="テキスト ボックス 1152">
            <a:extLst>
              <a:ext uri="{FF2B5EF4-FFF2-40B4-BE49-F238E27FC236}">
                <a16:creationId xmlns:a16="http://schemas.microsoft.com/office/drawing/2014/main" id="{2B59E127-D2F8-6C96-A6EE-126DC5FBFF40}"/>
              </a:ext>
            </a:extLst>
          </p:cNvPr>
          <p:cNvSpPr txBox="1"/>
          <p:nvPr/>
        </p:nvSpPr>
        <p:spPr>
          <a:xfrm>
            <a:off x="10559079" y="12300144"/>
            <a:ext cx="1630186"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100" b="1" dirty="0">
                <a:solidFill>
                  <a:schemeClr val="tx1"/>
                </a:solidFill>
                <a:latin typeface="+mj-lt"/>
                <a:ea typeface="游ゴシック" panose="020B0400000000000000" pitchFamily="50" charset="-128"/>
              </a:rPr>
              <a:t>新しいラインセンサーレイアウト</a:t>
            </a:r>
          </a:p>
        </p:txBody>
      </p:sp>
      <p:pic>
        <p:nvPicPr>
          <p:cNvPr id="2294" name="図 2293">
            <a:extLst>
              <a:ext uri="{FF2B5EF4-FFF2-40B4-BE49-F238E27FC236}">
                <a16:creationId xmlns:a16="http://schemas.microsoft.com/office/drawing/2014/main" id="{C286D5FF-3753-9961-C2D6-49784557A2C4}"/>
              </a:ext>
            </a:extLst>
          </p:cNvPr>
          <p:cNvPicPr>
            <a:picLocks noChangeAspect="1"/>
          </p:cNvPicPr>
          <p:nvPr/>
        </p:nvPicPr>
        <p:blipFill>
          <a:blip r:embed="rId76"/>
          <a:stretch>
            <a:fillRect/>
          </a:stretch>
        </p:blipFill>
        <p:spPr>
          <a:xfrm>
            <a:off x="10995130" y="15124292"/>
            <a:ext cx="1168784" cy="1049370"/>
          </a:xfrm>
          <a:prstGeom prst="rect">
            <a:avLst/>
          </a:prstGeom>
        </p:spPr>
      </p:pic>
      <p:sp>
        <p:nvSpPr>
          <p:cNvPr id="2295" name="テキスト ボックス 2294">
            <a:extLst>
              <a:ext uri="{FF2B5EF4-FFF2-40B4-BE49-F238E27FC236}">
                <a16:creationId xmlns:a16="http://schemas.microsoft.com/office/drawing/2014/main" id="{A5B658FC-E884-DAB2-9EDC-1754A41F4603}"/>
              </a:ext>
            </a:extLst>
          </p:cNvPr>
          <p:cNvSpPr txBox="1"/>
          <p:nvPr/>
        </p:nvSpPr>
        <p:spPr>
          <a:xfrm>
            <a:off x="11029645" y="14887596"/>
            <a:ext cx="1175075" cy="261610"/>
          </a:xfrm>
          <a:prstGeom prst="rect">
            <a:avLst/>
          </a:prstGeom>
          <a:noFill/>
        </p:spPr>
        <p:txBody>
          <a:bodyPr wrap="square" rtlCol="0">
            <a:spAutoFit/>
          </a:bodyPr>
          <a:lstStyle/>
          <a:p>
            <a:r>
              <a:rPr kumimoji="1" lang="ja-JP" altLang="en-US" sz="1100" b="1" dirty="0">
                <a:latin typeface="+mj-lt"/>
                <a:ea typeface="游ゴシック" panose="020B0400000000000000" pitchFamily="50" charset="-128"/>
              </a:rPr>
              <a:t>実際の画面</a:t>
            </a:r>
          </a:p>
        </p:txBody>
      </p:sp>
      <p:sp>
        <p:nvSpPr>
          <p:cNvPr id="6" name="テキスト ボックス 5">
            <a:extLst>
              <a:ext uri="{FF2B5EF4-FFF2-40B4-BE49-F238E27FC236}">
                <a16:creationId xmlns:a16="http://schemas.microsoft.com/office/drawing/2014/main" id="{E0EDEA85-8A2D-996E-6773-0329506492D6}"/>
              </a:ext>
            </a:extLst>
          </p:cNvPr>
          <p:cNvSpPr txBox="1"/>
          <p:nvPr/>
        </p:nvSpPr>
        <p:spPr>
          <a:xfrm>
            <a:off x="6489669" y="9499582"/>
            <a:ext cx="3988276" cy="3031599"/>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L</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ine Sensor  </a:t>
            </a:r>
          </a:p>
          <a:p>
            <a:pPr>
              <a:buNone/>
            </a:pPr>
            <a:r>
              <a:rPr lang="ja-JP" altLang="en-US" sz="900" dirty="0">
                <a:latin typeface="游ゴシック" panose="020B0400000000000000" pitchFamily="50" charset="-128"/>
                <a:ea typeface="游ゴシック" panose="020B0400000000000000" pitchFamily="50" charset="-128"/>
              </a:rPr>
              <a:t>今シーズンのロボットは、円形ラインセンサーと外側ラインセンサーを組み合わせた、より高度なライン検出システムを搭載しています。まず、ラインセンサーには従来よりも多くの</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が搭載されています。これにより、ロボットは外側のより広い範囲の白線を正確に検出できます。センサーの読み取りには</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a:t>
            </a:r>
            <a:r>
              <a:rPr lang="ja-JP" altLang="en-US" sz="900" dirty="0">
                <a:latin typeface="游ゴシック" panose="020B0400000000000000" pitchFamily="50" charset="-128"/>
                <a:ea typeface="游ゴシック" panose="020B0400000000000000" pitchFamily="50" charset="-128"/>
              </a:rPr>
              <a:t>が使用されていますが、当初はポート数が限られていたため、搭載できるセンサーの数が限られていました。マルチプレクサを導入することでセンサーの数を増やすことができました。このセンサーシステムは、特にゴールキーパーロボットで効果を発揮しています。このシステムにより、プレー中は常に白線を正確に追跡し、安定した動作を維持できます。円形ラインセンサーは、コースの方向を決定する上で重要な役割を果たします。これを確実に検出することで、ロボットは常に正しい軌道を維持することができます。一方、外側ラインセンサーは、ロボットがコースから外れないように修正するための基準となります。さらに、全国大会に出場したロボットは、フィールド上の白線から外れてしまうことが何度かありました。そこで、ラインセンサの配置を見直すことで、ロボット下部に存在する「無反応死角」を削減することに成功しました。これにより、ライン検出精度がさらに向上し、動作の安定性と精度も向上しました。以前は、</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個</a:t>
            </a:r>
            <a:r>
              <a:rPr lang="en-US" altLang="ja-JP" sz="900" dirty="0">
                <a:latin typeface="游ゴシック" panose="020B0400000000000000" pitchFamily="50" charset="-128"/>
                <a:ea typeface="游ゴシック" panose="020B0400000000000000" pitchFamily="50" charset="-128"/>
              </a:rPr>
              <a:t>250</a:t>
            </a:r>
            <a:r>
              <a:rPr lang="ja-JP" altLang="en-US" sz="900" dirty="0">
                <a:latin typeface="游ゴシック" panose="020B0400000000000000" pitchFamily="50" charset="-128"/>
                <a:ea typeface="游ゴシック" panose="020B0400000000000000" pitchFamily="50" charset="-128"/>
              </a:rPr>
              <a:t>円の光変調フォト</a:t>
            </a:r>
            <a:r>
              <a:rPr lang="en-US" altLang="ja-JP" sz="900" dirty="0">
                <a:latin typeface="游ゴシック" panose="020B0400000000000000" pitchFamily="50" charset="-128"/>
                <a:ea typeface="游ゴシック" panose="020B0400000000000000" pitchFamily="50" charset="-128"/>
              </a:rPr>
              <a:t>IC</a:t>
            </a:r>
            <a:r>
              <a:rPr lang="ja-JP" altLang="en-US" sz="900" dirty="0">
                <a:latin typeface="游ゴシック" panose="020B0400000000000000" pitchFamily="50" charset="-128"/>
                <a:ea typeface="游ゴシック" panose="020B0400000000000000" pitchFamily="50" charset="-128"/>
              </a:rPr>
              <a:t>を使用していましたが、コスト削減のため、</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個</a:t>
            </a:r>
            <a:r>
              <a:rPr lang="en-US" altLang="ja-JP" sz="900" dirty="0">
                <a:latin typeface="游ゴシック" panose="020B0400000000000000" pitchFamily="50" charset="-128"/>
                <a:ea typeface="游ゴシック" panose="020B0400000000000000" pitchFamily="50" charset="-128"/>
              </a:rPr>
              <a:t>50</a:t>
            </a:r>
            <a:r>
              <a:rPr lang="ja-JP" altLang="en-US" sz="900" dirty="0">
                <a:latin typeface="游ゴシック" panose="020B0400000000000000" pitchFamily="50" charset="-128"/>
                <a:ea typeface="游ゴシック" panose="020B0400000000000000" pitchFamily="50" charset="-128"/>
              </a:rPr>
              <a:t>円のフォトトランジスタを導入しました。</a:t>
            </a:r>
            <a:endParaRPr lang="en-US" altLang="ja-JP" sz="900" dirty="0">
              <a:latin typeface="游ゴシック" panose="020B0400000000000000" pitchFamily="50" charset="-128"/>
              <a:ea typeface="游ゴシック" panose="020B0400000000000000" pitchFamily="50" charset="-128"/>
            </a:endParaRPr>
          </a:p>
        </p:txBody>
      </p:sp>
      <p:cxnSp>
        <p:nvCxnSpPr>
          <p:cNvPr id="225" name="直線コネクタ 224">
            <a:extLst>
              <a:ext uri="{FF2B5EF4-FFF2-40B4-BE49-F238E27FC236}">
                <a16:creationId xmlns:a16="http://schemas.microsoft.com/office/drawing/2014/main" id="{6E063552-8CF7-81A7-4E42-155CFD8BE8D7}"/>
              </a:ext>
            </a:extLst>
          </p:cNvPr>
          <p:cNvCxnSpPr>
            <a:cxnSpLocks/>
            <a:stCxn id="218" idx="2"/>
          </p:cNvCxnSpPr>
          <p:nvPr/>
        </p:nvCxnSpPr>
        <p:spPr>
          <a:xfrm flipH="1">
            <a:off x="3595032" y="9900217"/>
            <a:ext cx="893809" cy="129389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358C6DFD-1C3D-B877-5202-73C15D70352B}"/>
              </a:ext>
            </a:extLst>
          </p:cNvPr>
          <p:cNvCxnSpPr>
            <a:cxnSpLocks/>
          </p:cNvCxnSpPr>
          <p:nvPr/>
        </p:nvCxnSpPr>
        <p:spPr>
          <a:xfrm flipV="1">
            <a:off x="915681" y="12785014"/>
            <a:ext cx="1510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E8CC17FD-0BFB-1DC9-8478-978720C1979E}"/>
              </a:ext>
            </a:extLst>
          </p:cNvPr>
          <p:cNvCxnSpPr>
            <a:cxnSpLocks/>
          </p:cNvCxnSpPr>
          <p:nvPr/>
        </p:nvCxnSpPr>
        <p:spPr>
          <a:xfrm>
            <a:off x="508000" y="11236986"/>
            <a:ext cx="889000" cy="686755"/>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33" name="直線コネクタ 232">
            <a:extLst>
              <a:ext uri="{FF2B5EF4-FFF2-40B4-BE49-F238E27FC236}">
                <a16:creationId xmlns:a16="http://schemas.microsoft.com/office/drawing/2014/main" id="{D5C940F9-E9EC-5C72-E70C-859749242D72}"/>
              </a:ext>
            </a:extLst>
          </p:cNvPr>
          <p:cNvCxnSpPr>
            <a:cxnSpLocks/>
          </p:cNvCxnSpPr>
          <p:nvPr/>
        </p:nvCxnSpPr>
        <p:spPr>
          <a:xfrm flipH="1">
            <a:off x="3918693" y="11315700"/>
            <a:ext cx="1859807" cy="146931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B7782689-899A-C2D8-4196-5618BFED04F2}"/>
              </a:ext>
            </a:extLst>
          </p:cNvPr>
          <p:cNvCxnSpPr>
            <a:cxnSpLocks/>
            <a:stCxn id="263" idx="0"/>
          </p:cNvCxnSpPr>
          <p:nvPr/>
        </p:nvCxnSpPr>
        <p:spPr>
          <a:xfrm flipV="1">
            <a:off x="516631" y="11911250"/>
            <a:ext cx="1496319" cy="4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CC60AC85-7E3B-14C5-2B3F-E411C107E8E9}"/>
              </a:ext>
            </a:extLst>
          </p:cNvPr>
          <p:cNvCxnSpPr>
            <a:cxnSpLocks/>
          </p:cNvCxnSpPr>
          <p:nvPr/>
        </p:nvCxnSpPr>
        <p:spPr>
          <a:xfrm flipH="1">
            <a:off x="3841750" y="10582783"/>
            <a:ext cx="1581150" cy="129300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4E01CFD8-85D4-9F9E-51CB-42B73360FB70}"/>
              </a:ext>
            </a:extLst>
          </p:cNvPr>
          <p:cNvCxnSpPr>
            <a:cxnSpLocks/>
            <a:stCxn id="210" idx="2"/>
          </p:cNvCxnSpPr>
          <p:nvPr/>
        </p:nvCxnSpPr>
        <p:spPr>
          <a:xfrm flipH="1">
            <a:off x="2444750" y="11974311"/>
            <a:ext cx="3492024" cy="1665673"/>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F1177AE9-EB54-ACB5-FB2B-E04CC648FA3B}"/>
              </a:ext>
            </a:extLst>
          </p:cNvPr>
          <p:cNvCxnSpPr>
            <a:cxnSpLocks/>
            <a:stCxn id="210" idx="2"/>
          </p:cNvCxnSpPr>
          <p:nvPr/>
        </p:nvCxnSpPr>
        <p:spPr>
          <a:xfrm flipH="1">
            <a:off x="4616450" y="11974311"/>
            <a:ext cx="1320324" cy="146640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08B0A147-A360-8A03-1934-93F52BD610D0}"/>
              </a:ext>
            </a:extLst>
          </p:cNvPr>
          <p:cNvCxnSpPr>
            <a:cxnSpLocks/>
          </p:cNvCxnSpPr>
          <p:nvPr/>
        </p:nvCxnSpPr>
        <p:spPr>
          <a:xfrm>
            <a:off x="1244600" y="9831228"/>
            <a:ext cx="1447187" cy="43672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18" name="六角形 217">
            <a:extLst>
              <a:ext uri="{FF2B5EF4-FFF2-40B4-BE49-F238E27FC236}">
                <a16:creationId xmlns:a16="http://schemas.microsoft.com/office/drawing/2014/main" id="{4ABBB18C-60E8-3583-B4FD-2A63D8927B52}"/>
              </a:ext>
            </a:extLst>
          </p:cNvPr>
          <p:cNvSpPr/>
          <p:nvPr/>
        </p:nvSpPr>
        <p:spPr>
          <a:xfrm>
            <a:off x="4420022" y="962494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0" name="六角形 209">
            <a:extLst>
              <a:ext uri="{FF2B5EF4-FFF2-40B4-BE49-F238E27FC236}">
                <a16:creationId xmlns:a16="http://schemas.microsoft.com/office/drawing/2014/main" id="{E4F7FA69-CD4C-717B-4E5A-CD1821E51B07}"/>
              </a:ext>
            </a:extLst>
          </p:cNvPr>
          <p:cNvSpPr/>
          <p:nvPr/>
        </p:nvSpPr>
        <p:spPr>
          <a:xfrm>
            <a:off x="5867955" y="1169903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1" name="テキスト ボックス 260">
            <a:extLst>
              <a:ext uri="{FF2B5EF4-FFF2-40B4-BE49-F238E27FC236}">
                <a16:creationId xmlns:a16="http://schemas.microsoft.com/office/drawing/2014/main" id="{BD2FB485-A498-1137-301C-9AF1D56A08DF}"/>
              </a:ext>
            </a:extLst>
          </p:cNvPr>
          <p:cNvSpPr txBox="1"/>
          <p:nvPr/>
        </p:nvSpPr>
        <p:spPr>
          <a:xfrm>
            <a:off x="5784355" y="11648466"/>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endParaRPr lang="en-US" altLang="ja-JP" sz="900" dirty="0">
              <a:latin typeface="游ゴシック" panose="020B0400000000000000" pitchFamily="50" charset="-128"/>
              <a:ea typeface="游ゴシック" panose="020B0400000000000000" pitchFamily="50" charset="-128"/>
            </a:endParaRPr>
          </a:p>
        </p:txBody>
      </p:sp>
      <p:sp>
        <p:nvSpPr>
          <p:cNvPr id="263" name="六角形 262">
            <a:extLst>
              <a:ext uri="{FF2B5EF4-FFF2-40B4-BE49-F238E27FC236}">
                <a16:creationId xmlns:a16="http://schemas.microsoft.com/office/drawing/2014/main" id="{4E2D7EDD-7A85-6C2E-E432-82C9C747303E}"/>
              </a:ext>
            </a:extLst>
          </p:cNvPr>
          <p:cNvSpPr/>
          <p:nvPr/>
        </p:nvSpPr>
        <p:spPr>
          <a:xfrm>
            <a:off x="196782" y="1225384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4" name="六角形 263">
            <a:extLst>
              <a:ext uri="{FF2B5EF4-FFF2-40B4-BE49-F238E27FC236}">
                <a16:creationId xmlns:a16="http://schemas.microsoft.com/office/drawing/2014/main" id="{84C114CE-BADE-C667-D3E1-00045A489A8E}"/>
              </a:ext>
            </a:extLst>
          </p:cNvPr>
          <p:cNvSpPr/>
          <p:nvPr/>
        </p:nvSpPr>
        <p:spPr>
          <a:xfrm>
            <a:off x="5372800" y="1030750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7" name="テキスト ボックス 266">
            <a:extLst>
              <a:ext uri="{FF2B5EF4-FFF2-40B4-BE49-F238E27FC236}">
                <a16:creationId xmlns:a16="http://schemas.microsoft.com/office/drawing/2014/main" id="{26BEE89E-3C53-C0A2-FE60-EFBCF0C61B6E}"/>
              </a:ext>
            </a:extLst>
          </p:cNvPr>
          <p:cNvSpPr txBox="1"/>
          <p:nvPr/>
        </p:nvSpPr>
        <p:spPr>
          <a:xfrm>
            <a:off x="5294301" y="10254414"/>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a:t>
            </a:r>
            <a:endParaRPr lang="en-US" altLang="ja-JP" sz="900" dirty="0">
              <a:latin typeface="游ゴシック" panose="020B0400000000000000" pitchFamily="50" charset="-128"/>
              <a:ea typeface="游ゴシック" panose="020B0400000000000000" pitchFamily="50" charset="-128"/>
            </a:endParaRPr>
          </a:p>
        </p:txBody>
      </p:sp>
      <p:sp>
        <p:nvSpPr>
          <p:cNvPr id="268" name="テキスト ボックス 267">
            <a:extLst>
              <a:ext uri="{FF2B5EF4-FFF2-40B4-BE49-F238E27FC236}">
                <a16:creationId xmlns:a16="http://schemas.microsoft.com/office/drawing/2014/main" id="{968F4811-460A-B945-F2CE-C7220CFDF3AB}"/>
              </a:ext>
            </a:extLst>
          </p:cNvPr>
          <p:cNvSpPr txBox="1"/>
          <p:nvPr/>
        </p:nvSpPr>
        <p:spPr>
          <a:xfrm>
            <a:off x="4352979" y="9574193"/>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endParaRPr lang="en-US" altLang="ja-JP" sz="900" dirty="0">
              <a:latin typeface="游ゴシック" panose="020B0400000000000000" pitchFamily="50" charset="-128"/>
              <a:ea typeface="游ゴシック" panose="020B0400000000000000" pitchFamily="50" charset="-128"/>
            </a:endParaRPr>
          </a:p>
        </p:txBody>
      </p:sp>
      <p:sp>
        <p:nvSpPr>
          <p:cNvPr id="272" name="テキスト ボックス 271">
            <a:extLst>
              <a:ext uri="{FF2B5EF4-FFF2-40B4-BE49-F238E27FC236}">
                <a16:creationId xmlns:a16="http://schemas.microsoft.com/office/drawing/2014/main" id="{20762B36-BB54-45C9-83FA-A410E2E35E34}"/>
              </a:ext>
            </a:extLst>
          </p:cNvPr>
          <p:cNvSpPr txBox="1"/>
          <p:nvPr/>
        </p:nvSpPr>
        <p:spPr>
          <a:xfrm>
            <a:off x="124829" y="12207077"/>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endParaRPr lang="en-US" altLang="ja-JP" sz="900" dirty="0">
              <a:latin typeface="游ゴシック" panose="020B0400000000000000" pitchFamily="50" charset="-128"/>
              <a:ea typeface="游ゴシック" panose="020B0400000000000000" pitchFamily="50" charset="-128"/>
            </a:endParaRPr>
          </a:p>
        </p:txBody>
      </p:sp>
      <p:sp>
        <p:nvSpPr>
          <p:cNvPr id="281" name="六角形 280">
            <a:extLst>
              <a:ext uri="{FF2B5EF4-FFF2-40B4-BE49-F238E27FC236}">
                <a16:creationId xmlns:a16="http://schemas.microsoft.com/office/drawing/2014/main" id="{BEB8F1BE-37E2-8A6F-C37C-A1E7B06AD0A1}"/>
              </a:ext>
            </a:extLst>
          </p:cNvPr>
          <p:cNvSpPr/>
          <p:nvPr/>
        </p:nvSpPr>
        <p:spPr>
          <a:xfrm>
            <a:off x="958328" y="961077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2" name="六角形 281">
            <a:extLst>
              <a:ext uri="{FF2B5EF4-FFF2-40B4-BE49-F238E27FC236}">
                <a16:creationId xmlns:a16="http://schemas.microsoft.com/office/drawing/2014/main" id="{260F1CFB-845E-E6DE-F713-4C7469FF4F6F}"/>
              </a:ext>
            </a:extLst>
          </p:cNvPr>
          <p:cNvSpPr/>
          <p:nvPr/>
        </p:nvSpPr>
        <p:spPr>
          <a:xfrm>
            <a:off x="216473" y="1103299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3" name="六角形 282">
            <a:extLst>
              <a:ext uri="{FF2B5EF4-FFF2-40B4-BE49-F238E27FC236}">
                <a16:creationId xmlns:a16="http://schemas.microsoft.com/office/drawing/2014/main" id="{1A12A1EC-C837-1F18-FEAC-4599A052C233}"/>
              </a:ext>
            </a:extLst>
          </p:cNvPr>
          <p:cNvSpPr/>
          <p:nvPr/>
        </p:nvSpPr>
        <p:spPr>
          <a:xfrm>
            <a:off x="5717764" y="1105033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0" name="テキスト ボックス 279">
            <a:extLst>
              <a:ext uri="{FF2B5EF4-FFF2-40B4-BE49-F238E27FC236}">
                <a16:creationId xmlns:a16="http://schemas.microsoft.com/office/drawing/2014/main" id="{2BA26920-055B-304E-F147-2EEC8E123005}"/>
              </a:ext>
            </a:extLst>
          </p:cNvPr>
          <p:cNvSpPr txBox="1"/>
          <p:nvPr/>
        </p:nvSpPr>
        <p:spPr>
          <a:xfrm>
            <a:off x="143879" y="10985725"/>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endParaRPr lang="en-US" altLang="ja-JP" sz="900" dirty="0">
              <a:latin typeface="游ゴシック" panose="020B0400000000000000" pitchFamily="50" charset="-128"/>
              <a:ea typeface="游ゴシック" panose="020B0400000000000000" pitchFamily="50" charset="-128"/>
            </a:endParaRPr>
          </a:p>
        </p:txBody>
      </p:sp>
      <p:sp>
        <p:nvSpPr>
          <p:cNvPr id="302" name="テキスト ボックス 301">
            <a:extLst>
              <a:ext uri="{FF2B5EF4-FFF2-40B4-BE49-F238E27FC236}">
                <a16:creationId xmlns:a16="http://schemas.microsoft.com/office/drawing/2014/main" id="{362B9DFB-A883-676D-7A85-160694E6CB9D}"/>
              </a:ext>
            </a:extLst>
          </p:cNvPr>
          <p:cNvSpPr txBox="1"/>
          <p:nvPr/>
        </p:nvSpPr>
        <p:spPr>
          <a:xfrm>
            <a:off x="898272" y="9569052"/>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07</a:t>
            </a:r>
            <a:endParaRPr lang="en-US" altLang="ja-JP" sz="900" dirty="0">
              <a:latin typeface="游ゴシック" panose="020B0400000000000000" pitchFamily="50" charset="-128"/>
              <a:ea typeface="游ゴシック" panose="020B0400000000000000" pitchFamily="50" charset="-128"/>
            </a:endParaRPr>
          </a:p>
        </p:txBody>
      </p:sp>
      <p:sp>
        <p:nvSpPr>
          <p:cNvPr id="307" name="テキスト ボックス 306">
            <a:extLst>
              <a:ext uri="{FF2B5EF4-FFF2-40B4-BE49-F238E27FC236}">
                <a16:creationId xmlns:a16="http://schemas.microsoft.com/office/drawing/2014/main" id="{D870BA09-FA9D-62E5-FA76-10F7F9A9DCB7}"/>
              </a:ext>
            </a:extLst>
          </p:cNvPr>
          <p:cNvSpPr txBox="1"/>
          <p:nvPr/>
        </p:nvSpPr>
        <p:spPr>
          <a:xfrm>
            <a:off x="5663520" y="11004911"/>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endParaRPr lang="en-US" altLang="ja-JP" sz="900" dirty="0">
              <a:latin typeface="游ゴシック" panose="020B0400000000000000" pitchFamily="50" charset="-128"/>
              <a:ea typeface="游ゴシック" panose="020B0400000000000000" pitchFamily="50" charset="-128"/>
            </a:endParaRPr>
          </a:p>
        </p:txBody>
      </p:sp>
      <p:cxnSp>
        <p:nvCxnSpPr>
          <p:cNvPr id="308" name="直線コネクタ 307">
            <a:extLst>
              <a:ext uri="{FF2B5EF4-FFF2-40B4-BE49-F238E27FC236}">
                <a16:creationId xmlns:a16="http://schemas.microsoft.com/office/drawing/2014/main" id="{99DE291A-1587-E049-723C-54A05AC93CDB}"/>
              </a:ext>
            </a:extLst>
          </p:cNvPr>
          <p:cNvCxnSpPr>
            <a:cxnSpLocks/>
          </p:cNvCxnSpPr>
          <p:nvPr/>
        </p:nvCxnSpPr>
        <p:spPr>
          <a:xfrm>
            <a:off x="584200" y="10102850"/>
            <a:ext cx="914125" cy="15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6" name="六角形 305">
            <a:extLst>
              <a:ext uri="{FF2B5EF4-FFF2-40B4-BE49-F238E27FC236}">
                <a16:creationId xmlns:a16="http://schemas.microsoft.com/office/drawing/2014/main" id="{55DDC381-4221-F03F-F8B1-AFC77F391765}"/>
              </a:ext>
            </a:extLst>
          </p:cNvPr>
          <p:cNvSpPr/>
          <p:nvPr/>
        </p:nvSpPr>
        <p:spPr>
          <a:xfrm>
            <a:off x="309729" y="989339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2" name="テキスト ボックス 2051">
            <a:extLst>
              <a:ext uri="{FF2B5EF4-FFF2-40B4-BE49-F238E27FC236}">
                <a16:creationId xmlns:a16="http://schemas.microsoft.com/office/drawing/2014/main" id="{4CCB7A19-BA25-A079-6B95-D70682C7C708}"/>
              </a:ext>
            </a:extLst>
          </p:cNvPr>
          <p:cNvSpPr txBox="1"/>
          <p:nvPr/>
        </p:nvSpPr>
        <p:spPr>
          <a:xfrm>
            <a:off x="244222" y="9850278"/>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endParaRPr lang="en-US" altLang="ja-JP" sz="900" dirty="0">
              <a:latin typeface="游ゴシック" panose="020B0400000000000000" pitchFamily="50" charset="-128"/>
              <a:ea typeface="游ゴシック" panose="020B0400000000000000" pitchFamily="50" charset="-128"/>
            </a:endParaRPr>
          </a:p>
        </p:txBody>
      </p:sp>
      <p:cxnSp>
        <p:nvCxnSpPr>
          <p:cNvPr id="2057" name="直線コネクタ 2056">
            <a:extLst>
              <a:ext uri="{FF2B5EF4-FFF2-40B4-BE49-F238E27FC236}">
                <a16:creationId xmlns:a16="http://schemas.microsoft.com/office/drawing/2014/main" id="{63ADE2B7-7382-ECA0-641C-D3D96C9F09B6}"/>
              </a:ext>
            </a:extLst>
          </p:cNvPr>
          <p:cNvCxnSpPr>
            <a:cxnSpLocks/>
          </p:cNvCxnSpPr>
          <p:nvPr/>
        </p:nvCxnSpPr>
        <p:spPr>
          <a:xfrm flipV="1">
            <a:off x="915681" y="12785014"/>
            <a:ext cx="494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5" name="六角形 304">
            <a:extLst>
              <a:ext uri="{FF2B5EF4-FFF2-40B4-BE49-F238E27FC236}">
                <a16:creationId xmlns:a16="http://schemas.microsoft.com/office/drawing/2014/main" id="{933BD4A6-9EAD-ED69-4EA6-739362887E4E}"/>
              </a:ext>
            </a:extLst>
          </p:cNvPr>
          <p:cNvSpPr/>
          <p:nvPr/>
        </p:nvSpPr>
        <p:spPr>
          <a:xfrm>
            <a:off x="595832" y="1331532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3" name="テキスト ボックス 2052">
            <a:extLst>
              <a:ext uri="{FF2B5EF4-FFF2-40B4-BE49-F238E27FC236}">
                <a16:creationId xmlns:a16="http://schemas.microsoft.com/office/drawing/2014/main" id="{F9376879-A242-1399-6D11-79EC3E8D3E18}"/>
              </a:ext>
            </a:extLst>
          </p:cNvPr>
          <p:cNvSpPr txBox="1"/>
          <p:nvPr/>
        </p:nvSpPr>
        <p:spPr>
          <a:xfrm>
            <a:off x="526929" y="13268609"/>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endParaRPr lang="en-US" altLang="ja-JP" sz="9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807584014"/>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39014</TotalTime>
  <Words>4996</Words>
  <Application>Microsoft Office PowerPoint</Application>
  <PresentationFormat>ユーザー設定</PresentationFormat>
  <Paragraphs>408</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Cascadia Code</vt:lpstr>
      <vt:lpstr>Bahnschrift SemiCondensed</vt:lpstr>
      <vt:lpstr>Arial</vt:lpstr>
      <vt:lpstr>Roboto Condensed</vt:lpstr>
      <vt:lpstr>Roboto Black</vt:lpstr>
      <vt:lpstr>Arial Narrow Bold</vt:lpstr>
      <vt:lpstr>游ゴシック</vt:lpstr>
      <vt:lpstr>HG創英ﾌﾟﾚｾﾞﾝｽEB</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100</cp:revision>
  <cp:lastPrinted>2025-07-02T09:54:40Z</cp:lastPrinted>
  <dcterms:modified xsi:type="dcterms:W3CDTF">2025-07-12T15:42:47Z</dcterms:modified>
</cp:coreProperties>
</file>